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73" r:id="rId4"/>
    <p:sldId id="285" r:id="rId5"/>
    <p:sldId id="258" r:id="rId6"/>
    <p:sldId id="286" r:id="rId7"/>
    <p:sldId id="274" r:id="rId8"/>
    <p:sldId id="259" r:id="rId9"/>
    <p:sldId id="260" r:id="rId10"/>
    <p:sldId id="287" r:id="rId11"/>
    <p:sldId id="276" r:id="rId12"/>
    <p:sldId id="288" r:id="rId13"/>
    <p:sldId id="261" r:id="rId14"/>
    <p:sldId id="289" r:id="rId15"/>
    <p:sldId id="290" r:id="rId16"/>
    <p:sldId id="291" r:id="rId17"/>
    <p:sldId id="292" r:id="rId18"/>
    <p:sldId id="293" r:id="rId19"/>
    <p:sldId id="277" r:id="rId20"/>
    <p:sldId id="294" r:id="rId21"/>
    <p:sldId id="295" r:id="rId22"/>
    <p:sldId id="296" r:id="rId23"/>
    <p:sldId id="262" r:id="rId24"/>
    <p:sldId id="263" r:id="rId25"/>
    <p:sldId id="278" r:id="rId26"/>
    <p:sldId id="297" r:id="rId27"/>
    <p:sldId id="264" r:id="rId28"/>
    <p:sldId id="279" r:id="rId29"/>
    <p:sldId id="301" r:id="rId30"/>
    <p:sldId id="265" r:id="rId31"/>
    <p:sldId id="302" r:id="rId32"/>
    <p:sldId id="298" r:id="rId33"/>
    <p:sldId id="299" r:id="rId34"/>
    <p:sldId id="280" r:id="rId35"/>
    <p:sldId id="300" r:id="rId36"/>
    <p:sldId id="281" r:id="rId37"/>
    <p:sldId id="282" r:id="rId38"/>
    <p:sldId id="283" r:id="rId39"/>
    <p:sldId id="284" r:id="rId40"/>
    <p:sldId id="267" r:id="rId41"/>
    <p:sldId id="268" r:id="rId42"/>
    <p:sldId id="269" r:id="rId43"/>
    <p:sldId id="270" r:id="rId44"/>
    <p:sldId id="27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8C3EC-E388-4188-8769-487C8E081567}" v="7" dt="2025-02-21T15:15:00.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snapToGrid="0">
      <p:cViewPr varScale="1">
        <p:scale>
          <a:sx n="70" d="100"/>
          <a:sy n="70" d="100"/>
        </p:scale>
        <p:origin x="512" y="3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dirty="0"/>
              <a:pPr algn="r"/>
              <a:t>2/25/2025</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dirty="0"/>
              <a:pPr algn="l"/>
              <a:t>‹#›</a:t>
            </a:fld>
            <a:endParaRPr lang="en-US" dirty="0"/>
          </a:p>
        </p:txBody>
      </p:sp>
    </p:spTree>
    <p:extLst>
      <p:ext uri="{BB962C8B-B14F-4D97-AF65-F5344CB8AC3E}">
        <p14:creationId xmlns:p14="http://schemas.microsoft.com/office/powerpoint/2010/main" val="901754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dirty="0"/>
              <a:pPr algn="r"/>
              <a:t>2/25/2025</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dirty="0"/>
              <a:pPr algn="l"/>
              <a:t>‹#›</a:t>
            </a:fld>
            <a:endParaRPr lang="en-US" dirty="0"/>
          </a:p>
        </p:txBody>
      </p:sp>
    </p:spTree>
    <p:extLst>
      <p:ext uri="{BB962C8B-B14F-4D97-AF65-F5344CB8AC3E}">
        <p14:creationId xmlns:p14="http://schemas.microsoft.com/office/powerpoint/2010/main" val="1857465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dirty="0"/>
              <a:t>Click to edit Master title style</a:t>
            </a:r>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dirty="0"/>
              <a:pPr algn="r"/>
              <a:t>2/25/2025</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dirty="0"/>
              <a:pPr algn="l"/>
              <a:t>‹#›</a:t>
            </a:fld>
            <a:endParaRPr lang="en-US" dirty="0"/>
          </a:p>
        </p:txBody>
      </p:sp>
    </p:spTree>
    <p:extLst>
      <p:ext uri="{BB962C8B-B14F-4D97-AF65-F5344CB8AC3E}">
        <p14:creationId xmlns:p14="http://schemas.microsoft.com/office/powerpoint/2010/main" val="2094428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dirty="0"/>
              <a:pPr algn="r"/>
              <a:t>2/25/2025</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dirty="0"/>
              <a:pPr algn="l"/>
              <a:t>‹#›</a:t>
            </a:fld>
            <a:endParaRPr lang="en-US" dirty="0"/>
          </a:p>
        </p:txBody>
      </p:sp>
    </p:spTree>
    <p:extLst>
      <p:ext uri="{BB962C8B-B14F-4D97-AF65-F5344CB8AC3E}">
        <p14:creationId xmlns:p14="http://schemas.microsoft.com/office/powerpoint/2010/main" val="4212060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dirty="0"/>
              <a:t>Click to edit Master title style</a:t>
            </a:r>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dirty="0"/>
              <a:pPr algn="r"/>
              <a:t>2/25/2025</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dirty="0"/>
              <a:pPr algn="l"/>
              <a:t>‹#›</a:t>
            </a:fld>
            <a:endParaRPr lang="en-US" dirty="0"/>
          </a:p>
        </p:txBody>
      </p:sp>
    </p:spTree>
    <p:extLst>
      <p:ext uri="{BB962C8B-B14F-4D97-AF65-F5344CB8AC3E}">
        <p14:creationId xmlns:p14="http://schemas.microsoft.com/office/powerpoint/2010/main" val="510156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dirty="0"/>
              <a:pPr algn="r"/>
              <a:t>2/25/2025</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dirty="0"/>
              <a:pPr algn="l"/>
              <a:t>‹#›</a:t>
            </a:fld>
            <a:endParaRPr lang="en-US" dirty="0"/>
          </a:p>
        </p:txBody>
      </p:sp>
    </p:spTree>
    <p:extLst>
      <p:ext uri="{BB962C8B-B14F-4D97-AF65-F5344CB8AC3E}">
        <p14:creationId xmlns:p14="http://schemas.microsoft.com/office/powerpoint/2010/main" val="4020523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dirty="0"/>
              <a:pPr algn="r"/>
              <a:t>2/25/2025</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dirty="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274810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dirty="0"/>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dirty="0"/>
              <a:pPr algn="r"/>
              <a:t>2/25/2025</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dirty="0"/>
              <a:pPr algn="l"/>
              <a:t>‹#›</a:t>
            </a:fld>
            <a:endParaRPr lang="en-US" dirty="0"/>
          </a:p>
        </p:txBody>
      </p:sp>
    </p:spTree>
    <p:extLst>
      <p:ext uri="{BB962C8B-B14F-4D97-AF65-F5344CB8AC3E}">
        <p14:creationId xmlns:p14="http://schemas.microsoft.com/office/powerpoint/2010/main" val="2151263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dirty="0"/>
              <a:pPr algn="r"/>
              <a:t>2/25/2025</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dirty="0"/>
              <a:pPr algn="l"/>
              <a:t>‹#›</a:t>
            </a:fld>
            <a:endParaRPr lang="en-US" dirty="0"/>
          </a:p>
        </p:txBody>
      </p:sp>
    </p:spTree>
    <p:extLst>
      <p:ext uri="{BB962C8B-B14F-4D97-AF65-F5344CB8AC3E}">
        <p14:creationId xmlns:p14="http://schemas.microsoft.com/office/powerpoint/2010/main" val="2235627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dirty="0"/>
              <a:pPr algn="r"/>
              <a:t>2/25/2025</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dirty="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6139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noChangeAspect="1"/>
          </p:cNvSpPr>
          <p:nvPr>
            <p:ph type="pic" idx="1"/>
          </p:nvPr>
        </p:nvSpPr>
        <p:spPr>
          <a:xfrm>
            <a:off x="0" y="2267712"/>
            <a:ext cx="6571469" cy="4590288"/>
          </a:xfrm>
          <a:solidFill>
            <a:schemeClr val="bg1">
              <a:lumMod val="85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dirty="0"/>
              <a:pPr algn="r"/>
              <a:t>2/25/2025</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dirty="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44045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dirty="0"/>
              <a:pPr algn="r"/>
              <a:t>2/25/2025</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dirty="0"/>
              <a:pPr algn="l"/>
              <a:t>‹#›</a:t>
            </a:fld>
            <a:endParaRPr lang="en-US" dirty="0"/>
          </a:p>
        </p:txBody>
      </p:sp>
    </p:spTree>
    <p:extLst>
      <p:ext uri="{BB962C8B-B14F-4D97-AF65-F5344CB8AC3E}">
        <p14:creationId xmlns:p14="http://schemas.microsoft.com/office/powerpoint/2010/main" val="2179496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E914-6174-816E-8057-2E27A9C89BF6}"/>
              </a:ext>
            </a:extLst>
          </p:cNvPr>
          <p:cNvSpPr>
            <a:spLocks noGrp="1"/>
          </p:cNvSpPr>
          <p:nvPr>
            <p:ph type="ctrTitle"/>
          </p:nvPr>
        </p:nvSpPr>
        <p:spPr>
          <a:xfrm>
            <a:off x="3770803" y="4394832"/>
            <a:ext cx="8153393" cy="1043115"/>
          </a:xfrm>
        </p:spPr>
        <p:txBody>
          <a:bodyPr anchor="t">
            <a:noAutofit/>
          </a:bodyPr>
          <a:lstStyle/>
          <a:p>
            <a:pPr algn="r"/>
            <a:r>
              <a:rPr lang="en-US" sz="4400" dirty="0">
                <a:solidFill>
                  <a:srgbClr val="FFC000"/>
                </a:solidFill>
              </a:rPr>
              <a:t>Council Officers Gathering </a:t>
            </a:r>
          </a:p>
        </p:txBody>
      </p:sp>
      <p:pic>
        <p:nvPicPr>
          <p:cNvPr id="6" name="Picture 5" descr="A logo with a cross in the middle&#10;&#10;AI-generated content may be incorrect.">
            <a:extLst>
              <a:ext uri="{FF2B5EF4-FFF2-40B4-BE49-F238E27FC236}">
                <a16:creationId xmlns:a16="http://schemas.microsoft.com/office/drawing/2014/main" id="{4B40E2F3-51C8-FAA1-5159-1C3F6018D7CB}"/>
              </a:ext>
            </a:extLst>
          </p:cNvPr>
          <p:cNvPicPr>
            <a:picLocks noChangeAspect="1"/>
          </p:cNvPicPr>
          <p:nvPr/>
        </p:nvPicPr>
        <p:blipFill>
          <a:blip r:embed="rId2"/>
          <a:stretch>
            <a:fillRect/>
          </a:stretch>
        </p:blipFill>
        <p:spPr>
          <a:xfrm>
            <a:off x="2345856" y="422641"/>
            <a:ext cx="7505002" cy="3222777"/>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81871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4D3DE-41E8-F3B1-DE73-34E32D9CF4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2C8A6-B6F9-AAAA-504D-70769F1C14D4}"/>
              </a:ext>
            </a:extLst>
          </p:cNvPr>
          <p:cNvSpPr>
            <a:spLocks noGrp="1"/>
          </p:cNvSpPr>
          <p:nvPr>
            <p:ph type="title"/>
          </p:nvPr>
        </p:nvSpPr>
        <p:spPr/>
        <p:txBody>
          <a:bodyPr/>
          <a:lstStyle/>
          <a:p>
            <a:r>
              <a:rPr lang="en-US" dirty="0"/>
              <a:t>The </a:t>
            </a:r>
            <a:r>
              <a:rPr lang="en-US" dirty="0" err="1"/>
              <a:t>rolE</a:t>
            </a:r>
            <a:r>
              <a:rPr lang="en-US" dirty="0"/>
              <a:t> of the pastor </a:t>
            </a:r>
          </a:p>
        </p:txBody>
      </p:sp>
      <p:sp>
        <p:nvSpPr>
          <p:cNvPr id="3" name="Content Placeholder 2">
            <a:extLst>
              <a:ext uri="{FF2B5EF4-FFF2-40B4-BE49-F238E27FC236}">
                <a16:creationId xmlns:a16="http://schemas.microsoft.com/office/drawing/2014/main" id="{EFBB75AF-271B-EB6A-F7A3-3FC6E6CA4172}"/>
              </a:ext>
            </a:extLst>
          </p:cNvPr>
          <p:cNvSpPr>
            <a:spLocks noGrp="1"/>
          </p:cNvSpPr>
          <p:nvPr>
            <p:ph idx="1"/>
          </p:nvPr>
        </p:nvSpPr>
        <p:spPr/>
        <p:txBody>
          <a:bodyPr vert="horz" lIns="91440" tIns="45720" rIns="91440" bIns="45720" rtlCol="0" anchor="t">
            <a:noAutofit/>
          </a:bodyPr>
          <a:lstStyle/>
          <a:p>
            <a:r>
              <a:rPr lang="en-US" sz="3200" dirty="0"/>
              <a:t>6) impart knowledge of this church and its wider ministry through available channels of effective communication;</a:t>
            </a:r>
          </a:p>
          <a:p>
            <a:r>
              <a:rPr lang="en-US" sz="3200" dirty="0"/>
              <a:t>7) witness to the Kingdom of God in the community, in the nation, and abroad; and</a:t>
            </a:r>
          </a:p>
        </p:txBody>
      </p:sp>
      <p:pic>
        <p:nvPicPr>
          <p:cNvPr id="5" name="Picture 4" descr="A logo with a cross in the middle&#10;&#10;AI-generated content may be incorrect.">
            <a:extLst>
              <a:ext uri="{FF2B5EF4-FFF2-40B4-BE49-F238E27FC236}">
                <a16:creationId xmlns:a16="http://schemas.microsoft.com/office/drawing/2014/main" id="{469C8585-CD25-B0AD-2E87-F227351DB6A9}"/>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Tree>
    <p:extLst>
      <p:ext uri="{BB962C8B-B14F-4D97-AF65-F5344CB8AC3E}">
        <p14:creationId xmlns:p14="http://schemas.microsoft.com/office/powerpoint/2010/main" val="3789792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B7272-EF11-0F25-B018-63FF9378E7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C283AA-183B-9D3D-3F81-8E5BEC6E0AD7}"/>
              </a:ext>
            </a:extLst>
          </p:cNvPr>
          <p:cNvSpPr>
            <a:spLocks noGrp="1"/>
          </p:cNvSpPr>
          <p:nvPr>
            <p:ph type="title"/>
          </p:nvPr>
        </p:nvSpPr>
        <p:spPr/>
        <p:txBody>
          <a:bodyPr/>
          <a:lstStyle/>
          <a:p>
            <a:r>
              <a:rPr lang="en-US" dirty="0"/>
              <a:t>The </a:t>
            </a:r>
            <a:r>
              <a:rPr lang="en-US" dirty="0" err="1"/>
              <a:t>rolE</a:t>
            </a:r>
            <a:r>
              <a:rPr lang="en-US" dirty="0"/>
              <a:t> of the pastor </a:t>
            </a:r>
          </a:p>
        </p:txBody>
      </p:sp>
      <p:sp>
        <p:nvSpPr>
          <p:cNvPr id="3" name="Content Placeholder 2">
            <a:extLst>
              <a:ext uri="{FF2B5EF4-FFF2-40B4-BE49-F238E27FC236}">
                <a16:creationId xmlns:a16="http://schemas.microsoft.com/office/drawing/2014/main" id="{C5094285-B93F-78E6-0344-F8F1B55A7F61}"/>
              </a:ext>
            </a:extLst>
          </p:cNvPr>
          <p:cNvSpPr>
            <a:spLocks noGrp="1"/>
          </p:cNvSpPr>
          <p:nvPr>
            <p:ph idx="1"/>
          </p:nvPr>
        </p:nvSpPr>
        <p:spPr/>
        <p:txBody>
          <a:bodyPr vert="horz" lIns="91440" tIns="45720" rIns="91440" bIns="45720" rtlCol="0" anchor="t">
            <a:noAutofit/>
          </a:bodyPr>
          <a:lstStyle/>
          <a:p>
            <a:r>
              <a:rPr lang="en-US" sz="3200" dirty="0"/>
              <a:t>8) speak publicly to the world in solidarity with the poor and oppressed, advocating dignity, justice, and equity for all people, working for peace and reconciliation among the nations, caring for the marginalized, and embracing and welcoming racially and ethnically diverse populations.</a:t>
            </a:r>
          </a:p>
          <a:p>
            <a:r>
              <a:rPr lang="en-US" sz="3200" dirty="0"/>
              <a:t>			</a:t>
            </a:r>
            <a:endParaRPr lang="en-US" sz="2400" dirty="0">
              <a:effectLst/>
              <a:latin typeface="Franklin Gothic"/>
              <a:ea typeface="Calibri"/>
              <a:cs typeface="Arial"/>
            </a:endParaRPr>
          </a:p>
        </p:txBody>
      </p:sp>
      <p:pic>
        <p:nvPicPr>
          <p:cNvPr id="5" name="Picture 4" descr="A logo with a cross in the middle&#10;&#10;AI-generated content may be incorrect.">
            <a:extLst>
              <a:ext uri="{FF2B5EF4-FFF2-40B4-BE49-F238E27FC236}">
                <a16:creationId xmlns:a16="http://schemas.microsoft.com/office/drawing/2014/main" id="{2ED4BB6D-3960-A784-E5BE-337AD6945230}"/>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Tree>
    <p:extLst>
      <p:ext uri="{BB962C8B-B14F-4D97-AF65-F5344CB8AC3E}">
        <p14:creationId xmlns:p14="http://schemas.microsoft.com/office/powerpoint/2010/main" val="996524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6E8BD-0887-C9DA-ACD8-A57E47FBE1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E638DA-ED23-A390-0FDC-4F3C88B1411F}"/>
              </a:ext>
            </a:extLst>
          </p:cNvPr>
          <p:cNvSpPr>
            <a:spLocks noGrp="1"/>
          </p:cNvSpPr>
          <p:nvPr>
            <p:ph type="title"/>
          </p:nvPr>
        </p:nvSpPr>
        <p:spPr/>
        <p:txBody>
          <a:bodyPr/>
          <a:lstStyle/>
          <a:p>
            <a:r>
              <a:rPr lang="en-US" dirty="0"/>
              <a:t>The </a:t>
            </a:r>
            <a:r>
              <a:rPr lang="en-US" dirty="0" err="1"/>
              <a:t>rolE</a:t>
            </a:r>
            <a:r>
              <a:rPr lang="en-US" dirty="0"/>
              <a:t> of the pastor </a:t>
            </a:r>
          </a:p>
        </p:txBody>
      </p:sp>
      <p:sp>
        <p:nvSpPr>
          <p:cNvPr id="3" name="Content Placeholder 2">
            <a:extLst>
              <a:ext uri="{FF2B5EF4-FFF2-40B4-BE49-F238E27FC236}">
                <a16:creationId xmlns:a16="http://schemas.microsoft.com/office/drawing/2014/main" id="{AB918D33-1896-6D63-67CF-19290CE7B5BE}"/>
              </a:ext>
            </a:extLst>
          </p:cNvPr>
          <p:cNvSpPr>
            <a:spLocks noGrp="1"/>
          </p:cNvSpPr>
          <p:nvPr>
            <p:ph idx="1"/>
          </p:nvPr>
        </p:nvSpPr>
        <p:spPr>
          <a:xfrm>
            <a:off x="960120" y="2587752"/>
            <a:ext cx="10744200" cy="3593592"/>
          </a:xfrm>
        </p:spPr>
        <p:txBody>
          <a:bodyPr vert="horz" lIns="91440" tIns="45720" rIns="91440" bIns="45720" rtlCol="0" anchor="t">
            <a:noAutofit/>
          </a:bodyPr>
          <a:lstStyle/>
          <a:p>
            <a:r>
              <a:rPr lang="en-US" sz="3200"/>
              <a:t>Each </a:t>
            </a:r>
            <a:r>
              <a:rPr lang="en-US" sz="3200" dirty="0"/>
              <a:t>pastor with a congregational call shall, within the congregation:</a:t>
            </a:r>
          </a:p>
          <a:p>
            <a:r>
              <a:rPr lang="en-US" sz="1600" dirty="0"/>
              <a:t>1) offer instruction, confirm, marry, visit the sick and distressed, and bury the dead;</a:t>
            </a:r>
          </a:p>
          <a:p>
            <a:r>
              <a:rPr lang="en-US" sz="1600" dirty="0"/>
              <a:t>2) relate to all schools and organizations of this congregation;</a:t>
            </a:r>
          </a:p>
          <a:p>
            <a:r>
              <a:rPr lang="en-US" sz="1600" dirty="0"/>
              <a:t>3) install regularly elected members of the Congregation Council; </a:t>
            </a:r>
          </a:p>
          <a:p>
            <a:r>
              <a:rPr lang="en-US" sz="1600" dirty="0"/>
              <a:t>4) with the council, administer discipline;</a:t>
            </a:r>
          </a:p>
          <a:p>
            <a:r>
              <a:rPr lang="en-US" sz="1600" dirty="0"/>
              <a:t>5) endeavor to increase the support given by the congregation to the work of the churchwide organization and of the </a:t>
            </a:r>
            <a:r>
              <a:rPr lang="en-US" sz="1600" u="sng" dirty="0"/>
              <a:t> </a:t>
            </a:r>
            <a:r>
              <a:rPr lang="en-US" sz="1600" i="1" u="sng" dirty="0"/>
              <a:t>(insert name of synod)</a:t>
            </a:r>
            <a:r>
              <a:rPr lang="en-US" sz="1600" u="sng" dirty="0"/>
              <a:t> </a:t>
            </a:r>
            <a:r>
              <a:rPr lang="en-US" sz="1600" dirty="0"/>
              <a:t>; and</a:t>
            </a:r>
          </a:p>
          <a:p>
            <a:r>
              <a:rPr lang="en-US" sz="1600" dirty="0"/>
              <a:t>6) encourage adherence to covenantal relationship with this church as expressed in the </a:t>
            </a:r>
            <a:r>
              <a:rPr lang="en-US" sz="1600" i="1" dirty="0"/>
              <a:t>Constitutions, Bylaws, and Continuing Resolutions of the Evangelical Lutheran Church in America</a:t>
            </a:r>
            <a:r>
              <a:rPr lang="en-US" sz="1600" dirty="0"/>
              <a:t>.</a:t>
            </a:r>
            <a:endParaRPr lang="en-US" sz="1200" dirty="0">
              <a:effectLst/>
              <a:latin typeface="Franklin Gothic"/>
              <a:ea typeface="Calibri"/>
              <a:cs typeface="Arial"/>
            </a:endParaRPr>
          </a:p>
          <a:p>
            <a:pPr marL="742950" indent="-742950"/>
            <a:endParaRPr lang="en-US" sz="1200" dirty="0">
              <a:effectLst/>
              <a:latin typeface="Franklin Gothic"/>
              <a:ea typeface="+mn-lt"/>
              <a:cs typeface="+mn-lt"/>
            </a:endParaRPr>
          </a:p>
          <a:p>
            <a:pPr marL="742950" indent="-742950"/>
            <a:endParaRPr lang="en-US" sz="3200" dirty="0">
              <a:latin typeface="Franklin Gothic"/>
              <a:ea typeface="+mn-lt"/>
              <a:cs typeface="+mn-lt"/>
            </a:endParaRPr>
          </a:p>
        </p:txBody>
      </p:sp>
      <p:pic>
        <p:nvPicPr>
          <p:cNvPr id="5" name="Picture 4" descr="A logo with a cross in the middle&#10;&#10;AI-generated content may be incorrect.">
            <a:extLst>
              <a:ext uri="{FF2B5EF4-FFF2-40B4-BE49-F238E27FC236}">
                <a16:creationId xmlns:a16="http://schemas.microsoft.com/office/drawing/2014/main" id="{9DD42D6A-2BFE-8858-B71F-A8E614B56CDD}"/>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Tree>
    <p:extLst>
      <p:ext uri="{BB962C8B-B14F-4D97-AF65-F5344CB8AC3E}">
        <p14:creationId xmlns:p14="http://schemas.microsoft.com/office/powerpoint/2010/main" val="4131653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F178-905D-DEB9-554C-53FED4A62845}"/>
              </a:ext>
            </a:extLst>
          </p:cNvPr>
          <p:cNvSpPr>
            <a:spLocks noGrp="1"/>
          </p:cNvSpPr>
          <p:nvPr>
            <p:ph type="title"/>
          </p:nvPr>
        </p:nvSpPr>
        <p:spPr/>
        <p:txBody>
          <a:bodyPr/>
          <a:lstStyle/>
          <a:p>
            <a:r>
              <a:rPr lang="en-US" dirty="0"/>
              <a:t>The work of the church</a:t>
            </a:r>
          </a:p>
        </p:txBody>
      </p:sp>
      <p:pic>
        <p:nvPicPr>
          <p:cNvPr id="6" name="Picture 5" descr="A logo with a cross in the middle&#10;&#10;AI-generated content may be incorrect.">
            <a:extLst>
              <a:ext uri="{FF2B5EF4-FFF2-40B4-BE49-F238E27FC236}">
                <a16:creationId xmlns:a16="http://schemas.microsoft.com/office/drawing/2014/main" id="{D5B74A2F-A9C2-D217-C0EC-5A9985F0FBBB}"/>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
        <p:nvSpPr>
          <p:cNvPr id="8" name="Content Placeholder 7">
            <a:extLst>
              <a:ext uri="{FF2B5EF4-FFF2-40B4-BE49-F238E27FC236}">
                <a16:creationId xmlns:a16="http://schemas.microsoft.com/office/drawing/2014/main" id="{CC774604-BDA8-6BBB-52B4-B21184209B42}"/>
              </a:ext>
            </a:extLst>
          </p:cNvPr>
          <p:cNvSpPr>
            <a:spLocks noGrp="1"/>
          </p:cNvSpPr>
          <p:nvPr>
            <p:ph idx="1"/>
          </p:nvPr>
        </p:nvSpPr>
        <p:spPr>
          <a:xfrm>
            <a:off x="703986" y="2587752"/>
            <a:ext cx="10524846" cy="3593592"/>
          </a:xfrm>
        </p:spPr>
        <p:txBody>
          <a:bodyPr vert="horz" lIns="91440" tIns="45720" rIns="91440" bIns="45720" rtlCol="0" anchor="t">
            <a:noAutofit/>
          </a:bodyPr>
          <a:lstStyle/>
          <a:p>
            <a:pPr>
              <a:lnSpc>
                <a:spcPct val="100000"/>
              </a:lnSpc>
              <a:spcBef>
                <a:spcPts val="0"/>
              </a:spcBef>
              <a:spcAft>
                <a:spcPts val="0"/>
              </a:spcAft>
            </a:pPr>
            <a:r>
              <a:rPr lang="en-US" sz="3200" dirty="0">
                <a:latin typeface="Franklin Gothic"/>
                <a:cs typeface="Times New Roman"/>
              </a:rPr>
              <a:t>To participate in God’s mission, this congregation as a part of the Church shall:</a:t>
            </a:r>
          </a:p>
          <a:p>
            <a:pPr>
              <a:lnSpc>
                <a:spcPct val="100000"/>
              </a:lnSpc>
              <a:spcBef>
                <a:spcPts val="0"/>
              </a:spcBef>
              <a:spcAft>
                <a:spcPts val="0"/>
              </a:spcAft>
            </a:pPr>
            <a:endParaRPr lang="en-US" sz="3200" dirty="0">
              <a:latin typeface="Franklin Gothic"/>
              <a:cs typeface="Times New Roman"/>
            </a:endParaRPr>
          </a:p>
          <a:p>
            <a:pPr marL="457200" indent="-457200">
              <a:lnSpc>
                <a:spcPct val="100000"/>
              </a:lnSpc>
              <a:spcBef>
                <a:spcPts val="0"/>
              </a:spcBef>
              <a:spcAft>
                <a:spcPts val="0"/>
              </a:spcAft>
            </a:pPr>
            <a:r>
              <a:rPr lang="en-US" sz="3200" dirty="0">
                <a:latin typeface="Franklin Gothic"/>
                <a:cs typeface="Times New Roman"/>
              </a:rPr>
              <a:t>1. </a:t>
            </a:r>
            <a:r>
              <a:rPr lang="en-US" sz="3200" b="1" dirty="0">
                <a:latin typeface="Franklin Gothic"/>
                <a:cs typeface="Times New Roman"/>
              </a:rPr>
              <a:t>Worship </a:t>
            </a:r>
            <a:r>
              <a:rPr lang="en-US" sz="3200" dirty="0">
                <a:latin typeface="Franklin Gothic"/>
                <a:cs typeface="Times New Roman"/>
              </a:rPr>
              <a:t>God in proclamation of the Word and administration of the sacraments and through lives of prayer, praise, thanksgiving, witness, and service.</a:t>
            </a:r>
          </a:p>
          <a:p>
            <a:pPr>
              <a:lnSpc>
                <a:spcPct val="100000"/>
              </a:lnSpc>
              <a:spcBef>
                <a:spcPts val="0"/>
              </a:spcBef>
              <a:spcAft>
                <a:spcPts val="0"/>
              </a:spcAft>
            </a:pPr>
            <a:endParaRPr lang="en-US" sz="3200" dirty="0">
              <a:latin typeface="Franklin Gothic"/>
              <a:cs typeface="Times New Roman"/>
            </a:endParaRPr>
          </a:p>
        </p:txBody>
      </p:sp>
    </p:spTree>
    <p:extLst>
      <p:ext uri="{BB962C8B-B14F-4D97-AF65-F5344CB8AC3E}">
        <p14:creationId xmlns:p14="http://schemas.microsoft.com/office/powerpoint/2010/main" val="1927189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D3302-C972-4AA5-0FD3-58AB57564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46CBE-CD1E-5A49-82FB-7B026E0647BC}"/>
              </a:ext>
            </a:extLst>
          </p:cNvPr>
          <p:cNvSpPr>
            <a:spLocks noGrp="1"/>
          </p:cNvSpPr>
          <p:nvPr>
            <p:ph type="title"/>
          </p:nvPr>
        </p:nvSpPr>
        <p:spPr/>
        <p:txBody>
          <a:bodyPr/>
          <a:lstStyle/>
          <a:p>
            <a:r>
              <a:rPr lang="en-US" dirty="0"/>
              <a:t>The work of the church</a:t>
            </a:r>
          </a:p>
        </p:txBody>
      </p:sp>
      <p:pic>
        <p:nvPicPr>
          <p:cNvPr id="6" name="Picture 5" descr="A logo with a cross in the middle&#10;&#10;AI-generated content may be incorrect.">
            <a:extLst>
              <a:ext uri="{FF2B5EF4-FFF2-40B4-BE49-F238E27FC236}">
                <a16:creationId xmlns:a16="http://schemas.microsoft.com/office/drawing/2014/main" id="{2FF2F3B4-6346-16D8-9AEB-0408B8D5E11C}"/>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
        <p:nvSpPr>
          <p:cNvPr id="8" name="Content Placeholder 7">
            <a:extLst>
              <a:ext uri="{FF2B5EF4-FFF2-40B4-BE49-F238E27FC236}">
                <a16:creationId xmlns:a16="http://schemas.microsoft.com/office/drawing/2014/main" id="{61FFE8B3-875B-01A2-5176-4AFF7E0503FF}"/>
              </a:ext>
            </a:extLst>
          </p:cNvPr>
          <p:cNvSpPr>
            <a:spLocks noGrp="1"/>
          </p:cNvSpPr>
          <p:nvPr>
            <p:ph idx="1"/>
          </p:nvPr>
        </p:nvSpPr>
        <p:spPr>
          <a:xfrm>
            <a:off x="703986" y="2587752"/>
            <a:ext cx="10524846" cy="3593592"/>
          </a:xfrm>
        </p:spPr>
        <p:txBody>
          <a:bodyPr vert="horz" lIns="91440" tIns="45720" rIns="91440" bIns="45720" rtlCol="0" anchor="t">
            <a:noAutofit/>
          </a:bodyPr>
          <a:lstStyle/>
          <a:p>
            <a:pPr marL="457200" indent="-457200">
              <a:lnSpc>
                <a:spcPct val="100000"/>
              </a:lnSpc>
              <a:spcBef>
                <a:spcPts val="0"/>
              </a:spcBef>
              <a:spcAft>
                <a:spcPts val="0"/>
              </a:spcAft>
            </a:pPr>
            <a:r>
              <a:rPr lang="en-US" sz="3200" dirty="0">
                <a:latin typeface="Franklin Gothic"/>
                <a:cs typeface="Arial"/>
              </a:rPr>
              <a:t>2. </a:t>
            </a:r>
            <a:r>
              <a:rPr lang="en-US" sz="3200" b="1" dirty="0">
                <a:latin typeface="Franklin Gothic"/>
                <a:cs typeface="Arial"/>
              </a:rPr>
              <a:t>Proclaim God’s saving Gospel</a:t>
            </a:r>
            <a:r>
              <a:rPr lang="en-US" sz="3200" dirty="0">
                <a:latin typeface="Franklin Gothic"/>
                <a:cs typeface="Arial"/>
              </a:rPr>
              <a:t> of justification by grace for Christ’s sake through faith alone, according to the apostolic witness in the Holy Scripture, preserving and transmitting the Gospel faithfully to future generations.</a:t>
            </a:r>
            <a:endParaRPr lang="en-US" dirty="0">
              <a:latin typeface="Franklin Gothic"/>
            </a:endParaRPr>
          </a:p>
          <a:p>
            <a:pPr>
              <a:lnSpc>
                <a:spcPct val="100000"/>
              </a:lnSpc>
              <a:spcBef>
                <a:spcPts val="0"/>
              </a:spcBef>
              <a:spcAft>
                <a:spcPts val="0"/>
              </a:spcAft>
            </a:pPr>
            <a:endParaRPr lang="en-US" sz="3200" dirty="0">
              <a:latin typeface="Franklin Gothic"/>
              <a:cs typeface="Times New Roman"/>
            </a:endParaRPr>
          </a:p>
          <a:p>
            <a:pPr>
              <a:lnSpc>
                <a:spcPct val="100000"/>
              </a:lnSpc>
              <a:spcBef>
                <a:spcPts val="0"/>
              </a:spcBef>
              <a:spcAft>
                <a:spcPts val="0"/>
              </a:spcAft>
            </a:pPr>
            <a:endParaRPr lang="en-US" sz="3200" dirty="0">
              <a:latin typeface="Franklin Gothic"/>
              <a:cs typeface="Times New Roman"/>
            </a:endParaRPr>
          </a:p>
        </p:txBody>
      </p:sp>
    </p:spTree>
    <p:extLst>
      <p:ext uri="{BB962C8B-B14F-4D97-AF65-F5344CB8AC3E}">
        <p14:creationId xmlns:p14="http://schemas.microsoft.com/office/powerpoint/2010/main" val="1993108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CD85F-0303-E311-7124-5124D1424E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FD0558-82D5-3A9C-399B-499E49EA5D64}"/>
              </a:ext>
            </a:extLst>
          </p:cNvPr>
          <p:cNvSpPr>
            <a:spLocks noGrp="1"/>
          </p:cNvSpPr>
          <p:nvPr>
            <p:ph type="title"/>
          </p:nvPr>
        </p:nvSpPr>
        <p:spPr/>
        <p:txBody>
          <a:bodyPr/>
          <a:lstStyle/>
          <a:p>
            <a:r>
              <a:rPr lang="en-US" dirty="0"/>
              <a:t>The work of the church</a:t>
            </a:r>
          </a:p>
        </p:txBody>
      </p:sp>
      <p:pic>
        <p:nvPicPr>
          <p:cNvPr id="6" name="Picture 5" descr="A logo with a cross in the middle&#10;&#10;AI-generated content may be incorrect.">
            <a:extLst>
              <a:ext uri="{FF2B5EF4-FFF2-40B4-BE49-F238E27FC236}">
                <a16:creationId xmlns:a16="http://schemas.microsoft.com/office/drawing/2014/main" id="{1A6157E2-1964-0B72-FE6D-C8116EE1F09D}"/>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
        <p:nvSpPr>
          <p:cNvPr id="8" name="Content Placeholder 7">
            <a:extLst>
              <a:ext uri="{FF2B5EF4-FFF2-40B4-BE49-F238E27FC236}">
                <a16:creationId xmlns:a16="http://schemas.microsoft.com/office/drawing/2014/main" id="{C75B66BA-1905-AD10-6A49-9D849CED0193}"/>
              </a:ext>
            </a:extLst>
          </p:cNvPr>
          <p:cNvSpPr>
            <a:spLocks noGrp="1"/>
          </p:cNvSpPr>
          <p:nvPr>
            <p:ph idx="1"/>
          </p:nvPr>
        </p:nvSpPr>
        <p:spPr>
          <a:xfrm>
            <a:off x="703986" y="2587752"/>
            <a:ext cx="10524846" cy="3593592"/>
          </a:xfrm>
        </p:spPr>
        <p:txBody>
          <a:bodyPr vert="horz" lIns="91440" tIns="45720" rIns="91440" bIns="45720" rtlCol="0" anchor="t">
            <a:noAutofit/>
          </a:bodyPr>
          <a:lstStyle/>
          <a:p>
            <a:pPr marL="457200" indent="-457200">
              <a:lnSpc>
                <a:spcPct val="100000"/>
              </a:lnSpc>
              <a:spcBef>
                <a:spcPts val="0"/>
              </a:spcBef>
              <a:spcAft>
                <a:spcPts val="0"/>
              </a:spcAft>
            </a:pPr>
            <a:r>
              <a:rPr lang="en-US" sz="3200" b="1" dirty="0">
                <a:latin typeface="Franklin Gothic"/>
                <a:cs typeface="Arial"/>
              </a:rPr>
              <a:t>3. Carry out Christ’s Great Commission</a:t>
            </a:r>
            <a:r>
              <a:rPr lang="en-US" sz="3200" dirty="0">
                <a:latin typeface="Franklin Gothic"/>
                <a:cs typeface="Arial"/>
              </a:rPr>
              <a:t> by reaching out to all people to bring them to faith in Christ and by doing all ministry with a global awareness consistent with the understanding of God as Creator, Redeemer, and Sanctifier of all.</a:t>
            </a:r>
            <a:endParaRPr lang="en-US" dirty="0">
              <a:latin typeface="Franklin Gothic"/>
            </a:endParaRPr>
          </a:p>
          <a:p>
            <a:pPr>
              <a:lnSpc>
                <a:spcPct val="100000"/>
              </a:lnSpc>
              <a:spcBef>
                <a:spcPts val="0"/>
              </a:spcBef>
              <a:spcAft>
                <a:spcPts val="0"/>
              </a:spcAft>
            </a:pPr>
            <a:endParaRPr lang="en-US" sz="3200" dirty="0">
              <a:latin typeface="Franklin Gothic"/>
              <a:cs typeface="Arial"/>
            </a:endParaRPr>
          </a:p>
        </p:txBody>
      </p:sp>
    </p:spTree>
    <p:extLst>
      <p:ext uri="{BB962C8B-B14F-4D97-AF65-F5344CB8AC3E}">
        <p14:creationId xmlns:p14="http://schemas.microsoft.com/office/powerpoint/2010/main" val="2890334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0EB61-49A5-FE48-D64A-3D775698BC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EED21-DC72-6968-5C19-2EB22942A018}"/>
              </a:ext>
            </a:extLst>
          </p:cNvPr>
          <p:cNvSpPr>
            <a:spLocks noGrp="1"/>
          </p:cNvSpPr>
          <p:nvPr>
            <p:ph type="title"/>
          </p:nvPr>
        </p:nvSpPr>
        <p:spPr/>
        <p:txBody>
          <a:bodyPr/>
          <a:lstStyle/>
          <a:p>
            <a:r>
              <a:rPr lang="en-US" dirty="0"/>
              <a:t>The work of the church</a:t>
            </a:r>
          </a:p>
        </p:txBody>
      </p:sp>
      <p:pic>
        <p:nvPicPr>
          <p:cNvPr id="6" name="Picture 5" descr="A logo with a cross in the middle&#10;&#10;AI-generated content may be incorrect.">
            <a:extLst>
              <a:ext uri="{FF2B5EF4-FFF2-40B4-BE49-F238E27FC236}">
                <a16:creationId xmlns:a16="http://schemas.microsoft.com/office/drawing/2014/main" id="{30088D20-4726-0ACF-B263-E469AE085752}"/>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
        <p:nvSpPr>
          <p:cNvPr id="8" name="Content Placeholder 7">
            <a:extLst>
              <a:ext uri="{FF2B5EF4-FFF2-40B4-BE49-F238E27FC236}">
                <a16:creationId xmlns:a16="http://schemas.microsoft.com/office/drawing/2014/main" id="{58777DA5-FB93-94F4-E38B-CDA51FFF6418}"/>
              </a:ext>
            </a:extLst>
          </p:cNvPr>
          <p:cNvSpPr>
            <a:spLocks noGrp="1"/>
          </p:cNvSpPr>
          <p:nvPr>
            <p:ph idx="1"/>
          </p:nvPr>
        </p:nvSpPr>
        <p:spPr>
          <a:xfrm>
            <a:off x="703986" y="2587752"/>
            <a:ext cx="10524846" cy="3593592"/>
          </a:xfrm>
        </p:spPr>
        <p:txBody>
          <a:bodyPr vert="horz" lIns="91440" tIns="45720" rIns="91440" bIns="45720" rtlCol="0" anchor="t">
            <a:noAutofit/>
          </a:bodyPr>
          <a:lstStyle/>
          <a:p>
            <a:pPr marL="457200" indent="-457200">
              <a:lnSpc>
                <a:spcPct val="100000"/>
              </a:lnSpc>
              <a:spcBef>
                <a:spcPts val="0"/>
              </a:spcBef>
              <a:spcAft>
                <a:spcPts val="0"/>
              </a:spcAft>
            </a:pPr>
            <a:r>
              <a:rPr lang="en-US" sz="3200" dirty="0">
                <a:latin typeface="Franklin Gothic"/>
                <a:cs typeface="Arial"/>
              </a:rPr>
              <a:t>4. </a:t>
            </a:r>
            <a:r>
              <a:rPr lang="en-US" sz="3200" b="1" dirty="0">
                <a:latin typeface="Franklin Gothic"/>
                <a:cs typeface="Arial"/>
              </a:rPr>
              <a:t>Serve </a:t>
            </a:r>
            <a:r>
              <a:rPr lang="en-US" sz="3200" dirty="0">
                <a:latin typeface="Franklin Gothic"/>
                <a:cs typeface="Arial"/>
              </a:rPr>
              <a:t>in response to God’s love to meet human needs, caring for the sick and the aged, advocating dignity, justice, and equity for all people, working for peace and reconciliation among the nations, caring for the marginalized, embracing and welcoming racially and ethnically diverse populations, and standing in solidarity with the poor and oppressed and committing itself to their needs.</a:t>
            </a:r>
            <a:endParaRPr lang="en-US" dirty="0">
              <a:latin typeface="Franklin Gothic"/>
            </a:endParaRPr>
          </a:p>
          <a:p>
            <a:pPr>
              <a:lnSpc>
                <a:spcPct val="100000"/>
              </a:lnSpc>
              <a:spcBef>
                <a:spcPts val="0"/>
              </a:spcBef>
              <a:spcAft>
                <a:spcPts val="0"/>
              </a:spcAft>
            </a:pPr>
            <a:endParaRPr lang="en-US" sz="3200" dirty="0">
              <a:latin typeface="Franklin Gothic"/>
              <a:cs typeface="Arial"/>
            </a:endParaRPr>
          </a:p>
        </p:txBody>
      </p:sp>
    </p:spTree>
    <p:extLst>
      <p:ext uri="{BB962C8B-B14F-4D97-AF65-F5344CB8AC3E}">
        <p14:creationId xmlns:p14="http://schemas.microsoft.com/office/powerpoint/2010/main" val="4006031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2B0DC-BBE2-46E9-E61B-129723821B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AEEF24-B280-9EDD-56CB-D2277A52DCBD}"/>
              </a:ext>
            </a:extLst>
          </p:cNvPr>
          <p:cNvSpPr>
            <a:spLocks noGrp="1"/>
          </p:cNvSpPr>
          <p:nvPr>
            <p:ph type="title"/>
          </p:nvPr>
        </p:nvSpPr>
        <p:spPr/>
        <p:txBody>
          <a:bodyPr/>
          <a:lstStyle/>
          <a:p>
            <a:r>
              <a:rPr lang="en-US" dirty="0"/>
              <a:t>The work of the church</a:t>
            </a:r>
          </a:p>
        </p:txBody>
      </p:sp>
      <p:pic>
        <p:nvPicPr>
          <p:cNvPr id="6" name="Picture 5" descr="A logo with a cross in the middle&#10;&#10;AI-generated content may be incorrect.">
            <a:extLst>
              <a:ext uri="{FF2B5EF4-FFF2-40B4-BE49-F238E27FC236}">
                <a16:creationId xmlns:a16="http://schemas.microsoft.com/office/drawing/2014/main" id="{44E13F13-EEA2-BC65-E09E-709CA8D89BFF}"/>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
        <p:nvSpPr>
          <p:cNvPr id="8" name="Content Placeholder 7">
            <a:extLst>
              <a:ext uri="{FF2B5EF4-FFF2-40B4-BE49-F238E27FC236}">
                <a16:creationId xmlns:a16="http://schemas.microsoft.com/office/drawing/2014/main" id="{5E34C24E-FCE4-A165-055A-D3D50522AE9D}"/>
              </a:ext>
            </a:extLst>
          </p:cNvPr>
          <p:cNvSpPr>
            <a:spLocks noGrp="1"/>
          </p:cNvSpPr>
          <p:nvPr>
            <p:ph idx="1"/>
          </p:nvPr>
        </p:nvSpPr>
        <p:spPr>
          <a:xfrm>
            <a:off x="703986" y="2587752"/>
            <a:ext cx="10524846" cy="3593592"/>
          </a:xfrm>
        </p:spPr>
        <p:txBody>
          <a:bodyPr vert="horz" lIns="91440" tIns="45720" rIns="91440" bIns="45720" rtlCol="0" anchor="t">
            <a:noAutofit/>
          </a:bodyPr>
          <a:lstStyle/>
          <a:p>
            <a:pPr marL="457200" indent="-457200">
              <a:lnSpc>
                <a:spcPct val="100000"/>
              </a:lnSpc>
              <a:spcBef>
                <a:spcPts val="0"/>
              </a:spcBef>
              <a:spcAft>
                <a:spcPts val="0"/>
              </a:spcAft>
            </a:pPr>
            <a:r>
              <a:rPr lang="en-US" sz="3200" dirty="0">
                <a:latin typeface="Franklin Gothic"/>
                <a:cs typeface="Arial"/>
              </a:rPr>
              <a:t>5. </a:t>
            </a:r>
            <a:r>
              <a:rPr lang="en-US" sz="3200" b="1" dirty="0">
                <a:latin typeface="Franklin Gothic"/>
                <a:cs typeface="Arial"/>
              </a:rPr>
              <a:t>Nurture </a:t>
            </a:r>
            <a:r>
              <a:rPr lang="en-US" sz="3200" dirty="0">
                <a:latin typeface="Franklin Gothic"/>
                <a:cs typeface="Arial"/>
              </a:rPr>
              <a:t>its members in the Word of God so as to grow in faith and hope and love, to see daily life as the primary setting for the exercise of their Christian calling, and to use the gifts of the Spirit for their life together and for their calling in the world.</a:t>
            </a:r>
            <a:endParaRPr lang="en-US" dirty="0">
              <a:latin typeface="Franklin Gothic"/>
            </a:endParaRPr>
          </a:p>
          <a:p>
            <a:pPr>
              <a:lnSpc>
                <a:spcPct val="100000"/>
              </a:lnSpc>
              <a:spcBef>
                <a:spcPts val="0"/>
              </a:spcBef>
              <a:spcAft>
                <a:spcPts val="0"/>
              </a:spcAft>
            </a:pPr>
            <a:endParaRPr lang="en-US" sz="3200" dirty="0">
              <a:latin typeface="Franklin Gothic"/>
              <a:cs typeface="Arial"/>
            </a:endParaRPr>
          </a:p>
          <a:p>
            <a:pPr>
              <a:lnSpc>
                <a:spcPct val="100000"/>
              </a:lnSpc>
              <a:spcBef>
                <a:spcPts val="0"/>
              </a:spcBef>
              <a:spcAft>
                <a:spcPts val="0"/>
              </a:spcAft>
            </a:pPr>
            <a:endParaRPr lang="en-US" sz="3200" dirty="0">
              <a:latin typeface="Franklin Gothic"/>
              <a:cs typeface="Arial"/>
            </a:endParaRPr>
          </a:p>
        </p:txBody>
      </p:sp>
    </p:spTree>
    <p:extLst>
      <p:ext uri="{BB962C8B-B14F-4D97-AF65-F5344CB8AC3E}">
        <p14:creationId xmlns:p14="http://schemas.microsoft.com/office/powerpoint/2010/main" val="132297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B9652-B644-3D35-4563-87CA6EB9C3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A3E657-7E45-D0E1-B541-D781C99700A9}"/>
              </a:ext>
            </a:extLst>
          </p:cNvPr>
          <p:cNvSpPr>
            <a:spLocks noGrp="1"/>
          </p:cNvSpPr>
          <p:nvPr>
            <p:ph type="title"/>
          </p:nvPr>
        </p:nvSpPr>
        <p:spPr/>
        <p:txBody>
          <a:bodyPr/>
          <a:lstStyle/>
          <a:p>
            <a:r>
              <a:rPr lang="en-US" dirty="0"/>
              <a:t>The work of the church</a:t>
            </a:r>
          </a:p>
        </p:txBody>
      </p:sp>
      <p:pic>
        <p:nvPicPr>
          <p:cNvPr id="6" name="Picture 5" descr="A logo with a cross in the middle&#10;&#10;AI-generated content may be incorrect.">
            <a:extLst>
              <a:ext uri="{FF2B5EF4-FFF2-40B4-BE49-F238E27FC236}">
                <a16:creationId xmlns:a16="http://schemas.microsoft.com/office/drawing/2014/main" id="{BCC2CE2C-6AD4-764C-D459-5DAF7D86144A}"/>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
        <p:nvSpPr>
          <p:cNvPr id="8" name="Content Placeholder 7">
            <a:extLst>
              <a:ext uri="{FF2B5EF4-FFF2-40B4-BE49-F238E27FC236}">
                <a16:creationId xmlns:a16="http://schemas.microsoft.com/office/drawing/2014/main" id="{BBE5F4FD-A2A1-FA5D-BF38-260BAF81A56E}"/>
              </a:ext>
            </a:extLst>
          </p:cNvPr>
          <p:cNvSpPr>
            <a:spLocks noGrp="1"/>
          </p:cNvSpPr>
          <p:nvPr>
            <p:ph idx="1"/>
          </p:nvPr>
        </p:nvSpPr>
        <p:spPr>
          <a:xfrm>
            <a:off x="703986" y="2587752"/>
            <a:ext cx="10524846" cy="3593592"/>
          </a:xfrm>
        </p:spPr>
        <p:txBody>
          <a:bodyPr vert="horz" lIns="91440" tIns="45720" rIns="91440" bIns="45720" rtlCol="0" anchor="t">
            <a:noAutofit/>
          </a:bodyPr>
          <a:lstStyle/>
          <a:p>
            <a:pPr marL="457200" indent="-457200">
              <a:lnSpc>
                <a:spcPct val="100000"/>
              </a:lnSpc>
              <a:spcBef>
                <a:spcPts val="0"/>
              </a:spcBef>
              <a:spcAft>
                <a:spcPts val="0"/>
              </a:spcAft>
            </a:pPr>
            <a:r>
              <a:rPr lang="en-US" sz="3200" dirty="0">
                <a:latin typeface="Franklin Gothic"/>
                <a:cs typeface="Arial"/>
              </a:rPr>
              <a:t>6.</a:t>
            </a:r>
            <a:r>
              <a:rPr lang="en-US" sz="3200" b="1" dirty="0">
                <a:latin typeface="Franklin Gothic"/>
                <a:cs typeface="Arial"/>
              </a:rPr>
              <a:t> Manifest the unity</a:t>
            </a:r>
            <a:r>
              <a:rPr lang="en-US" sz="3200" dirty="0">
                <a:latin typeface="Franklin Gothic"/>
                <a:cs typeface="Arial"/>
              </a:rPr>
              <a:t> given to the people of God by living together in the love of Christ and by joining with other Christians in prayer and action to express and preserve the unity which the Spirit gives.</a:t>
            </a:r>
            <a:endParaRPr lang="en-US" dirty="0">
              <a:latin typeface="Franklin Gothic"/>
            </a:endParaRPr>
          </a:p>
          <a:p>
            <a:pPr>
              <a:lnSpc>
                <a:spcPct val="100000"/>
              </a:lnSpc>
              <a:spcBef>
                <a:spcPts val="0"/>
              </a:spcBef>
              <a:spcAft>
                <a:spcPts val="0"/>
              </a:spcAft>
            </a:pPr>
            <a:endParaRPr lang="en-US" sz="3200" dirty="0">
              <a:latin typeface="Franklin Gothic"/>
              <a:cs typeface="Arial"/>
            </a:endParaRPr>
          </a:p>
          <a:p>
            <a:pPr marL="457200" indent="-457200">
              <a:lnSpc>
                <a:spcPct val="100000"/>
              </a:lnSpc>
              <a:spcBef>
                <a:spcPts val="0"/>
              </a:spcBef>
              <a:spcAft>
                <a:spcPts val="0"/>
              </a:spcAft>
            </a:pPr>
            <a:endParaRPr lang="en-US" sz="3200" dirty="0">
              <a:latin typeface="Franklin Gothic"/>
              <a:cs typeface="Arial"/>
            </a:endParaRPr>
          </a:p>
        </p:txBody>
      </p:sp>
    </p:spTree>
    <p:extLst>
      <p:ext uri="{BB962C8B-B14F-4D97-AF65-F5344CB8AC3E}">
        <p14:creationId xmlns:p14="http://schemas.microsoft.com/office/powerpoint/2010/main" val="778112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D73DC-5D6B-6E75-557C-04F7913583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DB350F-F63B-0727-3076-23D303BB97FC}"/>
              </a:ext>
            </a:extLst>
          </p:cNvPr>
          <p:cNvSpPr>
            <a:spLocks noGrp="1"/>
          </p:cNvSpPr>
          <p:nvPr>
            <p:ph type="title"/>
          </p:nvPr>
        </p:nvSpPr>
        <p:spPr/>
        <p:txBody>
          <a:bodyPr/>
          <a:lstStyle/>
          <a:p>
            <a:r>
              <a:rPr lang="en-US" dirty="0"/>
              <a:t>The work of the church</a:t>
            </a:r>
          </a:p>
        </p:txBody>
      </p:sp>
      <p:pic>
        <p:nvPicPr>
          <p:cNvPr id="6" name="Picture 5" descr="A logo with a cross in the middle&#10;&#10;AI-generated content may be incorrect.">
            <a:extLst>
              <a:ext uri="{FF2B5EF4-FFF2-40B4-BE49-F238E27FC236}">
                <a16:creationId xmlns:a16="http://schemas.microsoft.com/office/drawing/2014/main" id="{5BB1A7EF-A99C-19E0-88E6-0CB6754010A3}"/>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
        <p:nvSpPr>
          <p:cNvPr id="8" name="Content Placeholder 7">
            <a:extLst>
              <a:ext uri="{FF2B5EF4-FFF2-40B4-BE49-F238E27FC236}">
                <a16:creationId xmlns:a16="http://schemas.microsoft.com/office/drawing/2014/main" id="{9235AB21-610D-B522-5EFF-A6CDCD8CABE0}"/>
              </a:ext>
            </a:extLst>
          </p:cNvPr>
          <p:cNvSpPr>
            <a:spLocks noGrp="1"/>
          </p:cNvSpPr>
          <p:nvPr>
            <p:ph idx="1"/>
          </p:nvPr>
        </p:nvSpPr>
        <p:spPr/>
        <p:txBody>
          <a:bodyPr vert="horz" lIns="91440" tIns="45720" rIns="91440" bIns="45720" rtlCol="0" anchor="t">
            <a:noAutofit/>
          </a:bodyPr>
          <a:lstStyle/>
          <a:p>
            <a:pPr>
              <a:lnSpc>
                <a:spcPct val="100000"/>
              </a:lnSpc>
              <a:spcBef>
                <a:spcPts val="0"/>
              </a:spcBef>
              <a:spcAft>
                <a:spcPts val="0"/>
              </a:spcAft>
            </a:pPr>
            <a:r>
              <a:rPr lang="en-US" sz="3200" b="1" dirty="0">
                <a:latin typeface="Franklin Gothic"/>
                <a:cs typeface="Times New Roman"/>
              </a:rPr>
              <a:t>*C4.03.</a:t>
            </a:r>
            <a:r>
              <a:rPr lang="en-US" sz="3200" dirty="0">
                <a:latin typeface="Franklin Gothic"/>
                <a:cs typeface="Times New Roman"/>
              </a:rPr>
              <a:t> To fulfill these purposes, this congregation shall:</a:t>
            </a:r>
          </a:p>
          <a:p>
            <a:pPr marL="457200" indent="-457200">
              <a:lnSpc>
                <a:spcPct val="100000"/>
              </a:lnSpc>
              <a:spcBef>
                <a:spcPts val="0"/>
              </a:spcBef>
              <a:spcAft>
                <a:spcPts val="0"/>
              </a:spcAft>
            </a:pPr>
            <a:r>
              <a:rPr lang="en-US" sz="3200" dirty="0">
                <a:latin typeface="Franklin Gothic"/>
                <a:cs typeface="Times New Roman"/>
              </a:rPr>
              <a:t>a. </a:t>
            </a:r>
            <a:r>
              <a:rPr lang="en-US" sz="3200" b="1" dirty="0">
                <a:latin typeface="Franklin Gothic"/>
                <a:cs typeface="Times New Roman"/>
              </a:rPr>
              <a:t>Provide services of worship</a:t>
            </a:r>
            <a:r>
              <a:rPr lang="en-US" sz="3200" dirty="0">
                <a:latin typeface="Franklin Gothic"/>
                <a:cs typeface="Times New Roman"/>
              </a:rPr>
              <a:t> at which the Word of God is preached and the sacraments are administered.</a:t>
            </a:r>
          </a:p>
          <a:p>
            <a:pPr marL="457200" indent="-457200">
              <a:lnSpc>
                <a:spcPct val="100000"/>
              </a:lnSpc>
              <a:spcBef>
                <a:spcPts val="0"/>
              </a:spcBef>
              <a:spcAft>
                <a:spcPts val="0"/>
              </a:spcAft>
            </a:pPr>
            <a:r>
              <a:rPr lang="en-US" sz="3200" dirty="0">
                <a:latin typeface="Franklin Gothic"/>
                <a:cs typeface="Times New Roman"/>
              </a:rPr>
              <a:t>b. </a:t>
            </a:r>
            <a:r>
              <a:rPr lang="en-US" sz="3200" b="1" dirty="0">
                <a:latin typeface="Franklin Gothic"/>
                <a:cs typeface="Times New Roman"/>
              </a:rPr>
              <a:t>Provide pastoral care</a:t>
            </a:r>
            <a:r>
              <a:rPr lang="en-US" sz="3200" dirty="0">
                <a:latin typeface="Franklin Gothic"/>
                <a:cs typeface="Times New Roman"/>
              </a:rPr>
              <a:t> and assist all members to participate in this ministry.</a:t>
            </a:r>
          </a:p>
          <a:p>
            <a:pPr>
              <a:lnSpc>
                <a:spcPct val="100000"/>
              </a:lnSpc>
              <a:spcBef>
                <a:spcPts val="0"/>
              </a:spcBef>
              <a:spcAft>
                <a:spcPts val="0"/>
              </a:spcAft>
            </a:pPr>
            <a:endParaRPr lang="en-US" sz="3200" dirty="0">
              <a:latin typeface="Franklin Gothic"/>
              <a:cs typeface="Times New Roman"/>
            </a:endParaRPr>
          </a:p>
        </p:txBody>
      </p:sp>
    </p:spTree>
    <p:extLst>
      <p:ext uri="{BB962C8B-B14F-4D97-AF65-F5344CB8AC3E}">
        <p14:creationId xmlns:p14="http://schemas.microsoft.com/office/powerpoint/2010/main" val="342463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E4813-D4A9-B448-4C72-3F379A860E22}"/>
              </a:ext>
            </a:extLst>
          </p:cNvPr>
          <p:cNvSpPr>
            <a:spLocks noGrp="1"/>
          </p:cNvSpPr>
          <p:nvPr>
            <p:ph type="title"/>
          </p:nvPr>
        </p:nvSpPr>
        <p:spPr/>
        <p:txBody>
          <a:bodyPr/>
          <a:lstStyle/>
          <a:p>
            <a:r>
              <a:rPr lang="en-US" dirty="0"/>
              <a:t>Welcome </a:t>
            </a:r>
          </a:p>
        </p:txBody>
      </p:sp>
      <p:sp>
        <p:nvSpPr>
          <p:cNvPr id="3" name="Content Placeholder 2">
            <a:extLst>
              <a:ext uri="{FF2B5EF4-FFF2-40B4-BE49-F238E27FC236}">
                <a16:creationId xmlns:a16="http://schemas.microsoft.com/office/drawing/2014/main" id="{450AC839-68F7-6ED5-04E3-D4FA7041E837}"/>
              </a:ext>
            </a:extLst>
          </p:cNvPr>
          <p:cNvSpPr>
            <a:spLocks noGrp="1"/>
          </p:cNvSpPr>
          <p:nvPr>
            <p:ph idx="1"/>
          </p:nvPr>
        </p:nvSpPr>
        <p:spPr/>
        <p:txBody>
          <a:bodyPr vert="horz" lIns="91440" tIns="45720" rIns="91440" bIns="45720" rtlCol="0" anchor="t">
            <a:normAutofit/>
          </a:bodyPr>
          <a:lstStyle/>
          <a:p>
            <a:r>
              <a:rPr lang="en-US" dirty="0"/>
              <a:t>A few hospitality notes </a:t>
            </a:r>
          </a:p>
          <a:p>
            <a:r>
              <a:rPr lang="en-US" dirty="0"/>
              <a:t>Bishops contact information:</a:t>
            </a:r>
          </a:p>
          <a:p>
            <a:pPr lvl="1">
              <a:buFont typeface="Courier New" panose="020B0604020202020204" pitchFamily="34" charset="0"/>
              <a:buChar char="o"/>
            </a:pPr>
            <a:r>
              <a:rPr lang="en-US" dirty="0">
                <a:ea typeface="+mn-lt"/>
                <a:cs typeface="+mn-lt"/>
              </a:rPr>
              <a:t>The Rev. Bryan Penman (he/him) </a:t>
            </a:r>
            <a:endParaRPr lang="en-US" dirty="0"/>
          </a:p>
          <a:p>
            <a:pPr lvl="1">
              <a:buFont typeface="Courier New" panose="020B0604020202020204" pitchFamily="34" charset="0"/>
              <a:buChar char="o"/>
            </a:pPr>
            <a:r>
              <a:rPr lang="en-US" dirty="0">
                <a:ea typeface="+mn-lt"/>
                <a:cs typeface="+mn-lt"/>
              </a:rPr>
              <a:t>Southeastern Pennsylvania Synod, ELCA  </a:t>
            </a:r>
            <a:endParaRPr lang="en-US" dirty="0"/>
          </a:p>
          <a:p>
            <a:pPr lvl="1">
              <a:buFont typeface="Courier New" panose="020B0604020202020204" pitchFamily="34" charset="0"/>
              <a:buChar char="o"/>
            </a:pPr>
            <a:r>
              <a:rPr lang="en-US" dirty="0">
                <a:ea typeface="+mn-lt"/>
                <a:cs typeface="+mn-lt"/>
              </a:rPr>
              <a:t>7241 Germantown Ave. Philadelphia, PA 19119 </a:t>
            </a:r>
            <a:endParaRPr lang="en-US" dirty="0"/>
          </a:p>
          <a:p>
            <a:pPr lvl="1"/>
            <a:endParaRPr lang="en-US" dirty="0"/>
          </a:p>
          <a:p>
            <a:pPr lvl="1">
              <a:buFont typeface="Courier New" panose="020B0604020202020204" pitchFamily="34" charset="0"/>
              <a:buChar char="o"/>
            </a:pPr>
            <a:r>
              <a:rPr lang="en-US" dirty="0">
                <a:ea typeface="+mn-lt"/>
                <a:cs typeface="+mn-lt"/>
              </a:rPr>
              <a:t>Office: 267.323.3756  | Email: bpenman@sepa.org</a:t>
            </a:r>
            <a:endParaRPr lang="en-US" dirty="0"/>
          </a:p>
          <a:p>
            <a:pPr lvl="1">
              <a:buFont typeface="Courier New" panose="020B0604020202020204" pitchFamily="34" charset="0"/>
              <a:buChar char="o"/>
            </a:pPr>
            <a:endParaRPr lang="en-US" dirty="0"/>
          </a:p>
        </p:txBody>
      </p:sp>
      <p:graphicFrame>
        <p:nvGraphicFramePr>
          <p:cNvPr id="5" name="Table 4">
            <a:extLst>
              <a:ext uri="{FF2B5EF4-FFF2-40B4-BE49-F238E27FC236}">
                <a16:creationId xmlns:a16="http://schemas.microsoft.com/office/drawing/2014/main" id="{7D6DC4E3-EC06-77D2-3F08-51B6DCEB0B1D}"/>
              </a:ext>
            </a:extLst>
          </p:cNvPr>
          <p:cNvGraphicFramePr>
            <a:graphicFrameLocks noGrp="1"/>
          </p:cNvGraphicFramePr>
          <p:nvPr>
            <p:extLst>
              <p:ext uri="{D42A27DB-BD31-4B8C-83A1-F6EECF244321}">
                <p14:modId xmlns:p14="http://schemas.microsoft.com/office/powerpoint/2010/main" val="4000748867"/>
              </p:ext>
            </p:extLst>
          </p:nvPr>
        </p:nvGraphicFramePr>
        <p:xfrm>
          <a:off x="2928937" y="2926080"/>
          <a:ext cx="6334125" cy="274320"/>
        </p:xfrm>
        <a:graphic>
          <a:graphicData uri="http://schemas.openxmlformats.org/drawingml/2006/table">
            <a:tbl>
              <a:tblPr bandRow="1">
                <a:tableStyleId>{5C22544A-7EE6-4342-B048-85BDC9FD1C3A}</a:tableStyleId>
              </a:tblPr>
              <a:tblGrid>
                <a:gridCol w="6334125">
                  <a:extLst>
                    <a:ext uri="{9D8B030D-6E8A-4147-A177-3AD203B41FA5}">
                      <a16:colId xmlns:a16="http://schemas.microsoft.com/office/drawing/2014/main" val="3824261848"/>
                    </a:ext>
                  </a:extLst>
                </a:gridCol>
              </a:tblGrid>
              <a:tr h="209550">
                <a:tc>
                  <a:txBody>
                    <a:bodyPr/>
                    <a:lstStyle/>
                    <a:p>
                      <a:pPr algn="l" fontAlgn="base"/>
                      <a:endParaRPr lang="en-US" sz="1200" dirty="0">
                        <a:solidFill>
                          <a:srgbClr val="000000"/>
                        </a:solidFill>
                        <a:effectLst/>
                        <a:latin typeface="Segoe UI"/>
                      </a:endParaRPr>
                    </a:p>
                  </a:txBody>
                  <a:tcPr>
                    <a:lnL>
                      <a:noFill/>
                    </a:lnL>
                    <a:lnR>
                      <a:noFill/>
                    </a:lnR>
                    <a:lnT>
                      <a:noFill/>
                    </a:lnT>
                    <a:lnB>
                      <a:noFill/>
                    </a:lnB>
                    <a:noFill/>
                  </a:tcPr>
                </a:tc>
                <a:extLst>
                  <a:ext uri="{0D108BD9-81ED-4DB2-BD59-A6C34878D82A}">
                    <a16:rowId xmlns:a16="http://schemas.microsoft.com/office/drawing/2014/main" val="654441708"/>
                  </a:ext>
                </a:extLst>
              </a:tr>
            </a:tbl>
          </a:graphicData>
        </a:graphic>
      </p:graphicFrame>
      <p:pic>
        <p:nvPicPr>
          <p:cNvPr id="11" name="Picture 10" descr="A logo with a cross in the middle&#10;&#10;AI-generated content may be incorrect.">
            <a:extLst>
              <a:ext uri="{FF2B5EF4-FFF2-40B4-BE49-F238E27FC236}">
                <a16:creationId xmlns:a16="http://schemas.microsoft.com/office/drawing/2014/main" id="{2638B2A1-4510-0EE4-812C-637D22476401}"/>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pic>
        <p:nvPicPr>
          <p:cNvPr id="13" name="Picture 12" descr="A person standing at a podium&#10;&#10;AI-generated content may be incorrect.">
            <a:extLst>
              <a:ext uri="{FF2B5EF4-FFF2-40B4-BE49-F238E27FC236}">
                <a16:creationId xmlns:a16="http://schemas.microsoft.com/office/drawing/2014/main" id="{8170D78B-D69A-3D68-2925-8B9FED283C55}"/>
              </a:ext>
            </a:extLst>
          </p:cNvPr>
          <p:cNvPicPr>
            <a:picLocks noChangeAspect="1"/>
          </p:cNvPicPr>
          <p:nvPr/>
        </p:nvPicPr>
        <p:blipFill>
          <a:blip r:embed="rId4"/>
          <a:stretch>
            <a:fillRect/>
          </a:stretch>
        </p:blipFill>
        <p:spPr>
          <a:xfrm>
            <a:off x="7437120" y="317500"/>
            <a:ext cx="4175760" cy="3467100"/>
          </a:xfrm>
          <a:prstGeom prst="rect">
            <a:avLst/>
          </a:prstGeom>
        </p:spPr>
      </p:pic>
    </p:spTree>
    <p:extLst>
      <p:ext uri="{BB962C8B-B14F-4D97-AF65-F5344CB8AC3E}">
        <p14:creationId xmlns:p14="http://schemas.microsoft.com/office/powerpoint/2010/main" val="2188340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7C76C-2CBB-C3A8-3BBD-4ABB6CA499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E7F7E9-5CC5-2125-0070-9A38971A52FA}"/>
              </a:ext>
            </a:extLst>
          </p:cNvPr>
          <p:cNvSpPr>
            <a:spLocks noGrp="1"/>
          </p:cNvSpPr>
          <p:nvPr>
            <p:ph type="title"/>
          </p:nvPr>
        </p:nvSpPr>
        <p:spPr/>
        <p:txBody>
          <a:bodyPr/>
          <a:lstStyle/>
          <a:p>
            <a:r>
              <a:rPr lang="en-US" dirty="0"/>
              <a:t>The work of the church</a:t>
            </a:r>
          </a:p>
        </p:txBody>
      </p:sp>
      <p:pic>
        <p:nvPicPr>
          <p:cNvPr id="6" name="Picture 5" descr="A logo with a cross in the middle&#10;&#10;AI-generated content may be incorrect.">
            <a:extLst>
              <a:ext uri="{FF2B5EF4-FFF2-40B4-BE49-F238E27FC236}">
                <a16:creationId xmlns:a16="http://schemas.microsoft.com/office/drawing/2014/main" id="{10A24D8A-59C3-99F3-6B29-23A4EC053BF9}"/>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
        <p:nvSpPr>
          <p:cNvPr id="8" name="Content Placeholder 7">
            <a:extLst>
              <a:ext uri="{FF2B5EF4-FFF2-40B4-BE49-F238E27FC236}">
                <a16:creationId xmlns:a16="http://schemas.microsoft.com/office/drawing/2014/main" id="{F66552E1-9E46-D52F-65BF-537E06EB6957}"/>
              </a:ext>
            </a:extLst>
          </p:cNvPr>
          <p:cNvSpPr>
            <a:spLocks noGrp="1"/>
          </p:cNvSpPr>
          <p:nvPr>
            <p:ph idx="1"/>
          </p:nvPr>
        </p:nvSpPr>
        <p:spPr/>
        <p:txBody>
          <a:bodyPr vert="horz" lIns="91440" tIns="45720" rIns="91440" bIns="45720" rtlCol="0" anchor="t">
            <a:noAutofit/>
          </a:bodyPr>
          <a:lstStyle/>
          <a:p>
            <a:pPr marL="457200" indent="-457200">
              <a:lnSpc>
                <a:spcPct val="100000"/>
              </a:lnSpc>
              <a:spcBef>
                <a:spcPts val="0"/>
              </a:spcBef>
              <a:spcAft>
                <a:spcPts val="0"/>
              </a:spcAft>
            </a:pPr>
            <a:r>
              <a:rPr lang="en-US" sz="3200" dirty="0">
                <a:latin typeface="Franklin Gothic"/>
                <a:cs typeface="Arial"/>
              </a:rPr>
              <a:t>c. </a:t>
            </a:r>
            <a:r>
              <a:rPr lang="en-US" sz="3200" b="1" dirty="0">
                <a:latin typeface="Franklin Gothic"/>
                <a:cs typeface="Arial"/>
              </a:rPr>
              <a:t>Challenge, equip, and support all members</a:t>
            </a:r>
            <a:r>
              <a:rPr lang="en-US" sz="3200" dirty="0">
                <a:latin typeface="Franklin Gothic"/>
                <a:cs typeface="Arial"/>
              </a:rPr>
              <a:t> in carrying out their calling </a:t>
            </a:r>
            <a:r>
              <a:rPr lang="en-US" sz="3200" b="1" dirty="0">
                <a:latin typeface="Franklin Gothic"/>
                <a:cs typeface="Arial"/>
              </a:rPr>
              <a:t>in their daily lives</a:t>
            </a:r>
            <a:r>
              <a:rPr lang="en-US" sz="3200" dirty="0">
                <a:latin typeface="Franklin Gothic"/>
                <a:cs typeface="Arial"/>
              </a:rPr>
              <a:t> and in their congregation.</a:t>
            </a:r>
            <a:endParaRPr lang="en-US" dirty="0">
              <a:latin typeface="Franklin Gothic"/>
            </a:endParaRPr>
          </a:p>
          <a:p>
            <a:pPr>
              <a:lnSpc>
                <a:spcPct val="100000"/>
              </a:lnSpc>
              <a:spcBef>
                <a:spcPts val="0"/>
              </a:spcBef>
              <a:spcAft>
                <a:spcPts val="0"/>
              </a:spcAft>
            </a:pPr>
            <a:r>
              <a:rPr lang="en-US" sz="3200" dirty="0">
                <a:latin typeface="Franklin Gothic"/>
                <a:cs typeface="Arial"/>
              </a:rPr>
              <a:t>d. </a:t>
            </a:r>
            <a:r>
              <a:rPr lang="en-US" sz="3200" b="1" dirty="0">
                <a:latin typeface="Franklin Gothic"/>
                <a:cs typeface="Arial"/>
              </a:rPr>
              <a:t>Teach </a:t>
            </a:r>
            <a:r>
              <a:rPr lang="en-US" sz="3200" dirty="0">
                <a:latin typeface="Franklin Gothic"/>
                <a:cs typeface="Arial"/>
              </a:rPr>
              <a:t>the Word of God.</a:t>
            </a:r>
          </a:p>
          <a:p>
            <a:pPr marL="457200" indent="-457200">
              <a:lnSpc>
                <a:spcPct val="100000"/>
              </a:lnSpc>
              <a:spcBef>
                <a:spcPts val="0"/>
              </a:spcBef>
              <a:spcAft>
                <a:spcPts val="0"/>
              </a:spcAft>
            </a:pPr>
            <a:r>
              <a:rPr lang="en-US" sz="3200" dirty="0">
                <a:latin typeface="Franklin Gothic"/>
                <a:cs typeface="Arial"/>
              </a:rPr>
              <a:t>e. </a:t>
            </a:r>
            <a:r>
              <a:rPr lang="en-US" sz="3200" b="1" dirty="0">
                <a:latin typeface="Franklin Gothic"/>
                <a:cs typeface="Arial"/>
              </a:rPr>
              <a:t>Witness </a:t>
            </a:r>
            <a:r>
              <a:rPr lang="en-US" sz="3200" dirty="0">
                <a:latin typeface="Franklin Gothic"/>
                <a:cs typeface="Arial"/>
              </a:rPr>
              <a:t>to the reconciling Word of God in Christ, reaching out to all people.</a:t>
            </a:r>
          </a:p>
          <a:p>
            <a:pPr>
              <a:lnSpc>
                <a:spcPct val="100000"/>
              </a:lnSpc>
              <a:spcBef>
                <a:spcPts val="0"/>
              </a:spcBef>
              <a:spcAft>
                <a:spcPts val="0"/>
              </a:spcAft>
            </a:pPr>
            <a:endParaRPr lang="en-US" sz="3200" dirty="0">
              <a:latin typeface="Franklin Gothic"/>
              <a:cs typeface="Times New Roman"/>
            </a:endParaRPr>
          </a:p>
        </p:txBody>
      </p:sp>
    </p:spTree>
    <p:extLst>
      <p:ext uri="{BB962C8B-B14F-4D97-AF65-F5344CB8AC3E}">
        <p14:creationId xmlns:p14="http://schemas.microsoft.com/office/powerpoint/2010/main" val="3456998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5606C-3265-3546-6D0F-9BBC4CE15A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53D1F-E309-2B48-1D19-F582C5C7D4E8}"/>
              </a:ext>
            </a:extLst>
          </p:cNvPr>
          <p:cNvSpPr>
            <a:spLocks noGrp="1"/>
          </p:cNvSpPr>
          <p:nvPr>
            <p:ph type="title"/>
          </p:nvPr>
        </p:nvSpPr>
        <p:spPr/>
        <p:txBody>
          <a:bodyPr/>
          <a:lstStyle/>
          <a:p>
            <a:r>
              <a:rPr lang="en-US" dirty="0"/>
              <a:t>The work of the church</a:t>
            </a:r>
          </a:p>
        </p:txBody>
      </p:sp>
      <p:pic>
        <p:nvPicPr>
          <p:cNvPr id="6" name="Picture 5" descr="A logo with a cross in the middle&#10;&#10;AI-generated content may be incorrect.">
            <a:extLst>
              <a:ext uri="{FF2B5EF4-FFF2-40B4-BE49-F238E27FC236}">
                <a16:creationId xmlns:a16="http://schemas.microsoft.com/office/drawing/2014/main" id="{F9EA4512-A6A4-F72D-5968-49CE4FA5F50A}"/>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
        <p:nvSpPr>
          <p:cNvPr id="8" name="Content Placeholder 7">
            <a:extLst>
              <a:ext uri="{FF2B5EF4-FFF2-40B4-BE49-F238E27FC236}">
                <a16:creationId xmlns:a16="http://schemas.microsoft.com/office/drawing/2014/main" id="{0B9501F1-E14B-68E0-C181-219E70EB5CED}"/>
              </a:ext>
            </a:extLst>
          </p:cNvPr>
          <p:cNvSpPr>
            <a:spLocks noGrp="1"/>
          </p:cNvSpPr>
          <p:nvPr>
            <p:ph idx="1"/>
          </p:nvPr>
        </p:nvSpPr>
        <p:spPr/>
        <p:txBody>
          <a:bodyPr vert="horz" lIns="91440" tIns="45720" rIns="91440" bIns="45720" rtlCol="0" anchor="t">
            <a:noAutofit/>
          </a:bodyPr>
          <a:lstStyle/>
          <a:p>
            <a:pPr marL="457200" indent="-457200">
              <a:lnSpc>
                <a:spcPct val="100000"/>
              </a:lnSpc>
              <a:spcBef>
                <a:spcPts val="0"/>
              </a:spcBef>
              <a:spcAft>
                <a:spcPts val="0"/>
              </a:spcAft>
            </a:pPr>
            <a:r>
              <a:rPr lang="en-US" sz="3200" dirty="0">
                <a:latin typeface="Franklin Gothic"/>
                <a:cs typeface="Arial"/>
              </a:rPr>
              <a:t>f. </a:t>
            </a:r>
            <a:r>
              <a:rPr lang="en-US" sz="3200" b="1" dirty="0">
                <a:latin typeface="Franklin Gothic"/>
                <a:cs typeface="Arial"/>
              </a:rPr>
              <a:t>Respond to human need</a:t>
            </a:r>
            <a:r>
              <a:rPr lang="en-US" sz="3200" dirty="0">
                <a:latin typeface="Franklin Gothic"/>
                <a:cs typeface="Arial"/>
              </a:rPr>
              <a:t>, work for justice and peace, care for the sick and the suffering, and participate responsibly in society.</a:t>
            </a:r>
            <a:endParaRPr lang="en-US" dirty="0">
              <a:latin typeface="Franklin Gothic"/>
            </a:endParaRPr>
          </a:p>
          <a:p>
            <a:pPr marL="457200" indent="-457200">
              <a:lnSpc>
                <a:spcPct val="100000"/>
              </a:lnSpc>
              <a:spcBef>
                <a:spcPts val="0"/>
              </a:spcBef>
              <a:spcAft>
                <a:spcPts val="0"/>
              </a:spcAft>
            </a:pPr>
            <a:r>
              <a:rPr lang="en-US" sz="3200" dirty="0">
                <a:latin typeface="Franklin Gothic"/>
                <a:cs typeface="Arial"/>
              </a:rPr>
              <a:t>g. Motivate its members to </a:t>
            </a:r>
            <a:r>
              <a:rPr lang="en-US" sz="3200" b="1" dirty="0">
                <a:latin typeface="Franklin Gothic"/>
                <a:cs typeface="Arial"/>
              </a:rPr>
              <a:t>provide financial support </a:t>
            </a:r>
            <a:r>
              <a:rPr lang="en-US" sz="3200" dirty="0">
                <a:latin typeface="Franklin Gothic"/>
                <a:cs typeface="Arial"/>
              </a:rPr>
              <a:t>for this congregation’s ministry and the ministry of the other expressions of the Evangelical Lutheran Church in America.</a:t>
            </a:r>
          </a:p>
          <a:p>
            <a:pPr marL="457200" indent="-457200">
              <a:lnSpc>
                <a:spcPct val="100000"/>
              </a:lnSpc>
              <a:spcBef>
                <a:spcPts val="0"/>
              </a:spcBef>
              <a:spcAft>
                <a:spcPts val="0"/>
              </a:spcAft>
            </a:pPr>
            <a:endParaRPr lang="en-US" sz="3200" dirty="0">
              <a:latin typeface="Franklin Gothic"/>
              <a:cs typeface="Arial"/>
            </a:endParaRPr>
          </a:p>
        </p:txBody>
      </p:sp>
    </p:spTree>
    <p:extLst>
      <p:ext uri="{BB962C8B-B14F-4D97-AF65-F5344CB8AC3E}">
        <p14:creationId xmlns:p14="http://schemas.microsoft.com/office/powerpoint/2010/main" val="3123830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0E415-D377-B43A-5EEB-51A0111183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1F971-D78E-628A-9A6C-57C4B5F9B85E}"/>
              </a:ext>
            </a:extLst>
          </p:cNvPr>
          <p:cNvSpPr>
            <a:spLocks noGrp="1"/>
          </p:cNvSpPr>
          <p:nvPr>
            <p:ph type="title"/>
          </p:nvPr>
        </p:nvSpPr>
        <p:spPr/>
        <p:txBody>
          <a:bodyPr/>
          <a:lstStyle/>
          <a:p>
            <a:r>
              <a:rPr lang="en-US" dirty="0"/>
              <a:t>The work of the church</a:t>
            </a:r>
          </a:p>
        </p:txBody>
      </p:sp>
      <p:pic>
        <p:nvPicPr>
          <p:cNvPr id="6" name="Picture 5" descr="A logo with a cross in the middle&#10;&#10;AI-generated content may be incorrect.">
            <a:extLst>
              <a:ext uri="{FF2B5EF4-FFF2-40B4-BE49-F238E27FC236}">
                <a16:creationId xmlns:a16="http://schemas.microsoft.com/office/drawing/2014/main" id="{4F99F81D-8CA9-3FF0-9BFE-7E0DBA9B6DAA}"/>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
        <p:nvSpPr>
          <p:cNvPr id="8" name="Content Placeholder 7">
            <a:extLst>
              <a:ext uri="{FF2B5EF4-FFF2-40B4-BE49-F238E27FC236}">
                <a16:creationId xmlns:a16="http://schemas.microsoft.com/office/drawing/2014/main" id="{AB7DE744-C184-3947-8899-4618499A7ED1}"/>
              </a:ext>
            </a:extLst>
          </p:cNvPr>
          <p:cNvSpPr>
            <a:spLocks noGrp="1"/>
          </p:cNvSpPr>
          <p:nvPr>
            <p:ph idx="1"/>
          </p:nvPr>
        </p:nvSpPr>
        <p:spPr/>
        <p:txBody>
          <a:bodyPr vert="horz" lIns="91440" tIns="45720" rIns="91440" bIns="45720" rtlCol="0" anchor="t">
            <a:noAutofit/>
          </a:bodyPr>
          <a:lstStyle/>
          <a:p>
            <a:pPr marL="457200" indent="-457200">
              <a:lnSpc>
                <a:spcPct val="100000"/>
              </a:lnSpc>
              <a:spcBef>
                <a:spcPts val="0"/>
              </a:spcBef>
              <a:spcAft>
                <a:spcPts val="0"/>
              </a:spcAft>
            </a:pPr>
            <a:r>
              <a:rPr lang="en-US" sz="3200" dirty="0">
                <a:latin typeface="Franklin Gothic"/>
                <a:cs typeface="Arial"/>
              </a:rPr>
              <a:t>h. Foster and participate in interdependent </a:t>
            </a:r>
            <a:r>
              <a:rPr lang="en-US" sz="3200" b="1" dirty="0">
                <a:latin typeface="Franklin Gothic"/>
                <a:cs typeface="Arial"/>
              </a:rPr>
              <a:t>relationship</a:t>
            </a:r>
            <a:r>
              <a:rPr lang="en-US" sz="3200" dirty="0">
                <a:latin typeface="Franklin Gothic"/>
                <a:cs typeface="Arial"/>
              </a:rPr>
              <a:t>s with other congregations, the synod, and the churchwide organization of the Evangelical Lutheran Church in America.</a:t>
            </a:r>
            <a:endParaRPr lang="en-US" dirty="0">
              <a:latin typeface="Franklin Gothic"/>
            </a:endParaRPr>
          </a:p>
          <a:p>
            <a:pPr marL="457200" indent="-457200">
              <a:lnSpc>
                <a:spcPct val="100000"/>
              </a:lnSpc>
              <a:spcBef>
                <a:spcPts val="0"/>
              </a:spcBef>
              <a:spcAft>
                <a:spcPts val="0"/>
              </a:spcAft>
            </a:pPr>
            <a:r>
              <a:rPr lang="en-US" sz="3200" dirty="0" err="1">
                <a:latin typeface="Franklin Gothic"/>
                <a:cs typeface="Arial"/>
              </a:rPr>
              <a:t>i</a:t>
            </a:r>
            <a:r>
              <a:rPr lang="en-US" sz="3200" dirty="0">
                <a:latin typeface="Franklin Gothic"/>
                <a:cs typeface="Arial"/>
              </a:rPr>
              <a:t>.  Foster and participate in </a:t>
            </a:r>
            <a:r>
              <a:rPr lang="en-US" sz="3200" b="1" dirty="0">
                <a:latin typeface="Franklin Gothic"/>
                <a:cs typeface="Arial"/>
              </a:rPr>
              <a:t>ecumenical relationships </a:t>
            </a:r>
            <a:r>
              <a:rPr lang="en-US" sz="3200" dirty="0">
                <a:latin typeface="Franklin Gothic"/>
                <a:cs typeface="Arial"/>
              </a:rPr>
              <a:t>consistent with churchwide policy.</a:t>
            </a:r>
          </a:p>
          <a:p>
            <a:endParaRPr lang="en-US" sz="3200" dirty="0">
              <a:latin typeface="Franklin Gothic"/>
              <a:cs typeface="Arial"/>
            </a:endParaRPr>
          </a:p>
          <a:p>
            <a:pPr marL="457200" indent="-457200">
              <a:lnSpc>
                <a:spcPct val="100000"/>
              </a:lnSpc>
              <a:spcBef>
                <a:spcPts val="0"/>
              </a:spcBef>
              <a:spcAft>
                <a:spcPts val="0"/>
              </a:spcAft>
            </a:pPr>
            <a:endParaRPr lang="en-US" sz="3200" dirty="0">
              <a:latin typeface="Franklin Gothic"/>
              <a:cs typeface="Arial"/>
            </a:endParaRPr>
          </a:p>
        </p:txBody>
      </p:sp>
    </p:spTree>
    <p:extLst>
      <p:ext uri="{BB962C8B-B14F-4D97-AF65-F5344CB8AC3E}">
        <p14:creationId xmlns:p14="http://schemas.microsoft.com/office/powerpoint/2010/main" val="2423578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71F46-596C-513E-6B68-2FF15D042EC3}"/>
              </a:ext>
            </a:extLst>
          </p:cNvPr>
          <p:cNvSpPr>
            <a:spLocks noGrp="1"/>
          </p:cNvSpPr>
          <p:nvPr>
            <p:ph type="title"/>
          </p:nvPr>
        </p:nvSpPr>
        <p:spPr/>
        <p:txBody>
          <a:bodyPr/>
          <a:lstStyle/>
          <a:p>
            <a:r>
              <a:rPr lang="en-US" dirty="0"/>
              <a:t>What the heck is a Synod? </a:t>
            </a:r>
          </a:p>
        </p:txBody>
      </p:sp>
      <p:sp>
        <p:nvSpPr>
          <p:cNvPr id="3" name="Content Placeholder 2">
            <a:extLst>
              <a:ext uri="{FF2B5EF4-FFF2-40B4-BE49-F238E27FC236}">
                <a16:creationId xmlns:a16="http://schemas.microsoft.com/office/drawing/2014/main" id="{B772CFE1-8242-1CE0-D50E-AB4607E4BAF9}"/>
              </a:ext>
            </a:extLst>
          </p:cNvPr>
          <p:cNvSpPr>
            <a:spLocks noGrp="1"/>
          </p:cNvSpPr>
          <p:nvPr>
            <p:ph idx="1"/>
          </p:nvPr>
        </p:nvSpPr>
        <p:spPr/>
        <p:txBody>
          <a:bodyPr vert="horz" lIns="91440" tIns="45720" rIns="91440" bIns="45720" rtlCol="0" anchor="t">
            <a:noAutofit/>
          </a:bodyPr>
          <a:lstStyle/>
          <a:p>
            <a:r>
              <a:rPr lang="en-US" sz="2800" dirty="0">
                <a:latin typeface="Franklin Gothic"/>
                <a:cs typeface="Arial"/>
              </a:rPr>
              <a:t>In Greek – SYNODOS, which is made up of "together" (Syn) and "traveling" (</a:t>
            </a:r>
            <a:r>
              <a:rPr lang="en-US" sz="2800" dirty="0" err="1">
                <a:latin typeface="Franklin Gothic"/>
                <a:cs typeface="Arial"/>
              </a:rPr>
              <a:t>hodos</a:t>
            </a:r>
            <a:r>
              <a:rPr lang="en-US" sz="2800" dirty="0">
                <a:latin typeface="Franklin Gothic"/>
                <a:cs typeface="Arial"/>
              </a:rPr>
              <a:t>) - so a gathering traveling a path together. </a:t>
            </a:r>
          </a:p>
          <a:p>
            <a:endParaRPr lang="en-US" sz="800" dirty="0">
              <a:latin typeface="Franklin Gothic"/>
              <a:cs typeface="Arial"/>
            </a:endParaRPr>
          </a:p>
          <a:p>
            <a:r>
              <a:rPr lang="en-US" sz="2800" dirty="0">
                <a:latin typeface="Franklin Gothic"/>
                <a:cs typeface="Arial"/>
              </a:rPr>
              <a:t>The ELCA is made up of 65 synods, all that are geographically boundaried except for the Slovak Zion Synod. </a:t>
            </a:r>
          </a:p>
          <a:p>
            <a:endParaRPr lang="en-US" sz="800" dirty="0">
              <a:latin typeface="Franklin Gothic"/>
              <a:cs typeface="Arial"/>
            </a:endParaRPr>
          </a:p>
          <a:p>
            <a:r>
              <a:rPr lang="en-US" sz="2800" dirty="0">
                <a:latin typeface="Franklin Gothic"/>
                <a:cs typeface="Arial"/>
              </a:rPr>
              <a:t>We are a church in 3 expressions: Congregation, Synod and Churchwide. </a:t>
            </a:r>
          </a:p>
        </p:txBody>
      </p:sp>
      <p:pic>
        <p:nvPicPr>
          <p:cNvPr id="5" name="Picture 4" descr="A logo with a cross in the middle&#10;&#10;AI-generated content may be incorrect.">
            <a:extLst>
              <a:ext uri="{FF2B5EF4-FFF2-40B4-BE49-F238E27FC236}">
                <a16:creationId xmlns:a16="http://schemas.microsoft.com/office/drawing/2014/main" id="{B8952F16-DD47-0561-FA91-38CD294D4457}"/>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Tree>
    <p:extLst>
      <p:ext uri="{BB962C8B-B14F-4D97-AF65-F5344CB8AC3E}">
        <p14:creationId xmlns:p14="http://schemas.microsoft.com/office/powerpoint/2010/main" val="2248367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2482-92ED-0D2C-7887-A30009687850}"/>
              </a:ext>
            </a:extLst>
          </p:cNvPr>
          <p:cNvSpPr>
            <a:spLocks noGrp="1"/>
          </p:cNvSpPr>
          <p:nvPr>
            <p:ph type="title"/>
          </p:nvPr>
        </p:nvSpPr>
        <p:spPr/>
        <p:txBody>
          <a:bodyPr/>
          <a:lstStyle/>
          <a:p>
            <a:r>
              <a:rPr lang="en-US" dirty="0"/>
              <a:t>Doing ministry together </a:t>
            </a:r>
          </a:p>
        </p:txBody>
      </p:sp>
      <p:sp>
        <p:nvSpPr>
          <p:cNvPr id="3" name="Content Placeholder 2">
            <a:extLst>
              <a:ext uri="{FF2B5EF4-FFF2-40B4-BE49-F238E27FC236}">
                <a16:creationId xmlns:a16="http://schemas.microsoft.com/office/drawing/2014/main" id="{A1769EFA-31BC-6FC6-F30C-518B89A37FE6}"/>
              </a:ext>
            </a:extLst>
          </p:cNvPr>
          <p:cNvSpPr>
            <a:spLocks noGrp="1"/>
          </p:cNvSpPr>
          <p:nvPr>
            <p:ph idx="1"/>
          </p:nvPr>
        </p:nvSpPr>
        <p:spPr/>
        <p:txBody>
          <a:bodyPr vert="horz" lIns="91440" tIns="45720" rIns="91440" bIns="45720" rtlCol="0" anchor="t">
            <a:normAutofit/>
          </a:bodyPr>
          <a:lstStyle/>
          <a:p>
            <a:r>
              <a:rPr lang="en-US" sz="3200" dirty="0"/>
              <a:t>Our Purpose:</a:t>
            </a:r>
          </a:p>
          <a:p>
            <a:pPr marL="457200" indent="-457200">
              <a:buFont typeface="Calibri" panose="020B0604020202020204" pitchFamily="34" charset="0"/>
              <a:buChar char="-"/>
            </a:pPr>
            <a:r>
              <a:rPr lang="en-US" sz="3200" dirty="0"/>
              <a:t>Provide Pastoral Care of Congregations and Rostered Leaders</a:t>
            </a:r>
          </a:p>
          <a:p>
            <a:pPr marL="457200" indent="-457200">
              <a:buFont typeface="Calibri" panose="020B0604020202020204" pitchFamily="34" charset="0"/>
              <a:buChar char="-"/>
            </a:pPr>
            <a:r>
              <a:rPr lang="en-US" sz="3200" dirty="0"/>
              <a:t>Strengthen Relationships among the 3 expressions of the church as well as with ecumenical partners</a:t>
            </a:r>
          </a:p>
          <a:p>
            <a:pPr marL="457200" indent="-457200">
              <a:buFont typeface="Calibri" panose="020B0604020202020204" pitchFamily="34" charset="0"/>
              <a:buChar char="-"/>
            </a:pPr>
            <a:r>
              <a:rPr lang="en-US" sz="3200" dirty="0"/>
              <a:t>Interpret the work of the church to congregations </a:t>
            </a:r>
          </a:p>
        </p:txBody>
      </p:sp>
      <p:pic>
        <p:nvPicPr>
          <p:cNvPr id="5" name="Picture 4" descr="A logo with a cross in the middle&#10;&#10;AI-generated content may be incorrect.">
            <a:extLst>
              <a:ext uri="{FF2B5EF4-FFF2-40B4-BE49-F238E27FC236}">
                <a16:creationId xmlns:a16="http://schemas.microsoft.com/office/drawing/2014/main" id="{FD5E3F29-1B6E-AF6E-1D10-13715F10BD37}"/>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Tree>
    <p:extLst>
      <p:ext uri="{BB962C8B-B14F-4D97-AF65-F5344CB8AC3E}">
        <p14:creationId xmlns:p14="http://schemas.microsoft.com/office/powerpoint/2010/main" val="2403610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FDA93-C52C-D600-7025-A21C3598A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956EEC-3BA4-2BFC-E60F-22BC3554DFBF}"/>
              </a:ext>
            </a:extLst>
          </p:cNvPr>
          <p:cNvSpPr>
            <a:spLocks noGrp="1"/>
          </p:cNvSpPr>
          <p:nvPr>
            <p:ph type="title"/>
          </p:nvPr>
        </p:nvSpPr>
        <p:spPr/>
        <p:txBody>
          <a:bodyPr/>
          <a:lstStyle/>
          <a:p>
            <a:r>
              <a:rPr lang="en-US" dirty="0"/>
              <a:t>Doing ministry together </a:t>
            </a:r>
          </a:p>
        </p:txBody>
      </p:sp>
      <p:sp>
        <p:nvSpPr>
          <p:cNvPr id="3" name="Content Placeholder 2">
            <a:extLst>
              <a:ext uri="{FF2B5EF4-FFF2-40B4-BE49-F238E27FC236}">
                <a16:creationId xmlns:a16="http://schemas.microsoft.com/office/drawing/2014/main" id="{E0F62A58-574A-4C71-85B2-5AE7C9DE0608}"/>
              </a:ext>
            </a:extLst>
          </p:cNvPr>
          <p:cNvSpPr>
            <a:spLocks noGrp="1"/>
          </p:cNvSpPr>
          <p:nvPr>
            <p:ph idx="1"/>
          </p:nvPr>
        </p:nvSpPr>
        <p:spPr/>
        <p:txBody>
          <a:bodyPr vert="horz" lIns="91440" tIns="45720" rIns="91440" bIns="45720" rtlCol="0" anchor="t">
            <a:noAutofit/>
          </a:bodyPr>
          <a:lstStyle/>
          <a:p>
            <a:r>
              <a:rPr lang="en-US" sz="3200" dirty="0"/>
              <a:t>Our Responsibilities:</a:t>
            </a:r>
          </a:p>
          <a:p>
            <a:pPr marL="457200" indent="-457200">
              <a:buFont typeface="Calibri" panose="020B0604020202020204" pitchFamily="34" charset="0"/>
              <a:buChar char="-"/>
            </a:pPr>
            <a:r>
              <a:rPr lang="en-US" sz="3200" dirty="0"/>
              <a:t>Approving candidates for ministry and providing for their ordinations. </a:t>
            </a:r>
          </a:p>
          <a:p>
            <a:pPr marL="457200" indent="-457200">
              <a:buFont typeface="Calibri" panose="020B0604020202020204" pitchFamily="34" charset="0"/>
              <a:buChar char="-"/>
            </a:pPr>
            <a:r>
              <a:rPr lang="en-US" sz="3200" dirty="0"/>
              <a:t>Supporting leaders of this church both rostered and lay</a:t>
            </a:r>
          </a:p>
          <a:p>
            <a:pPr marL="457200" indent="-457200">
              <a:buFont typeface="Calibri" panose="020B0604020202020204" pitchFamily="34" charset="0"/>
              <a:buChar char="-"/>
            </a:pPr>
            <a:r>
              <a:rPr lang="en-US" sz="3200" dirty="0"/>
              <a:t>Supporting the work of rostered leaders </a:t>
            </a:r>
          </a:p>
        </p:txBody>
      </p:sp>
      <p:pic>
        <p:nvPicPr>
          <p:cNvPr id="5" name="Picture 4" descr="A logo with a cross in the middle&#10;&#10;AI-generated content may be incorrect.">
            <a:extLst>
              <a:ext uri="{FF2B5EF4-FFF2-40B4-BE49-F238E27FC236}">
                <a16:creationId xmlns:a16="http://schemas.microsoft.com/office/drawing/2014/main" id="{8A26CD0D-94B4-D4EC-B1CD-FCE201F115AF}"/>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Tree>
    <p:extLst>
      <p:ext uri="{BB962C8B-B14F-4D97-AF65-F5344CB8AC3E}">
        <p14:creationId xmlns:p14="http://schemas.microsoft.com/office/powerpoint/2010/main" val="2125294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0108C-3B68-C8C5-8B03-A87DDA6CA6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78CBE-3D06-33C9-E341-DBF23858E402}"/>
              </a:ext>
            </a:extLst>
          </p:cNvPr>
          <p:cNvSpPr>
            <a:spLocks noGrp="1"/>
          </p:cNvSpPr>
          <p:nvPr>
            <p:ph type="title"/>
          </p:nvPr>
        </p:nvSpPr>
        <p:spPr/>
        <p:txBody>
          <a:bodyPr/>
          <a:lstStyle/>
          <a:p>
            <a:r>
              <a:rPr lang="en-US" dirty="0"/>
              <a:t>Doing ministry together </a:t>
            </a:r>
          </a:p>
        </p:txBody>
      </p:sp>
      <p:sp>
        <p:nvSpPr>
          <p:cNvPr id="3" name="Content Placeholder 2">
            <a:extLst>
              <a:ext uri="{FF2B5EF4-FFF2-40B4-BE49-F238E27FC236}">
                <a16:creationId xmlns:a16="http://schemas.microsoft.com/office/drawing/2014/main" id="{5E611CD6-21BB-D91D-62C0-0AD9DC51E50D}"/>
              </a:ext>
            </a:extLst>
          </p:cNvPr>
          <p:cNvSpPr>
            <a:spLocks noGrp="1"/>
          </p:cNvSpPr>
          <p:nvPr>
            <p:ph idx="1"/>
          </p:nvPr>
        </p:nvSpPr>
        <p:spPr/>
        <p:txBody>
          <a:bodyPr vert="horz" lIns="91440" tIns="45720" rIns="91440" bIns="45720" rtlCol="0" anchor="t">
            <a:noAutofit/>
          </a:bodyPr>
          <a:lstStyle/>
          <a:p>
            <a:r>
              <a:rPr lang="en-US" sz="3200" dirty="0"/>
              <a:t>Our Responsibilities:</a:t>
            </a:r>
          </a:p>
          <a:p>
            <a:pPr marL="457200" indent="-457200">
              <a:buFont typeface="Calibri" panose="020B0604020202020204" pitchFamily="34" charset="0"/>
              <a:buChar char="-"/>
            </a:pPr>
            <a:r>
              <a:rPr lang="en-US" sz="3200" dirty="0"/>
              <a:t>Provide for discipline of rostered and lay leaders </a:t>
            </a:r>
          </a:p>
          <a:p>
            <a:pPr marL="457200" indent="-457200">
              <a:buFont typeface="Calibri" panose="020B0604020202020204" pitchFamily="34" charset="0"/>
              <a:buChar char="-"/>
            </a:pPr>
            <a:r>
              <a:rPr lang="en-US" sz="3200" dirty="0"/>
              <a:t>Providing for an archives for the church</a:t>
            </a:r>
          </a:p>
        </p:txBody>
      </p:sp>
      <p:pic>
        <p:nvPicPr>
          <p:cNvPr id="5" name="Picture 4" descr="A logo with a cross in the middle&#10;&#10;AI-generated content may be incorrect.">
            <a:extLst>
              <a:ext uri="{FF2B5EF4-FFF2-40B4-BE49-F238E27FC236}">
                <a16:creationId xmlns:a16="http://schemas.microsoft.com/office/drawing/2014/main" id="{E8517CA9-CCFC-6F83-1A07-B171DE1D9090}"/>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Tree>
    <p:extLst>
      <p:ext uri="{BB962C8B-B14F-4D97-AF65-F5344CB8AC3E}">
        <p14:creationId xmlns:p14="http://schemas.microsoft.com/office/powerpoint/2010/main" val="3979023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57462-43EC-4C70-FCB3-2BE4B413DB99}"/>
              </a:ext>
            </a:extLst>
          </p:cNvPr>
          <p:cNvSpPr>
            <a:spLocks noGrp="1"/>
          </p:cNvSpPr>
          <p:nvPr>
            <p:ph type="title"/>
          </p:nvPr>
        </p:nvSpPr>
        <p:spPr/>
        <p:txBody>
          <a:bodyPr/>
          <a:lstStyle/>
          <a:p>
            <a:r>
              <a:rPr lang="en-US" dirty="0"/>
              <a:t>SEPA Synod </a:t>
            </a:r>
          </a:p>
        </p:txBody>
      </p:sp>
      <p:sp>
        <p:nvSpPr>
          <p:cNvPr id="3" name="Content Placeholder 2">
            <a:extLst>
              <a:ext uri="{FF2B5EF4-FFF2-40B4-BE49-F238E27FC236}">
                <a16:creationId xmlns:a16="http://schemas.microsoft.com/office/drawing/2014/main" id="{01855774-E360-3671-14E7-6E493E3A7D86}"/>
              </a:ext>
            </a:extLst>
          </p:cNvPr>
          <p:cNvSpPr>
            <a:spLocks noGrp="1"/>
          </p:cNvSpPr>
          <p:nvPr>
            <p:ph idx="1"/>
          </p:nvPr>
        </p:nvSpPr>
        <p:spPr/>
        <p:txBody>
          <a:bodyPr vert="horz" lIns="91440" tIns="45720" rIns="91440" bIns="45720" rtlCol="0" anchor="t">
            <a:normAutofit fontScale="92500" lnSpcReduction="20000"/>
          </a:bodyPr>
          <a:lstStyle/>
          <a:p>
            <a:pPr algn="ctr"/>
            <a:r>
              <a:rPr lang="en-US" sz="4800" dirty="0"/>
              <a:t>Mission</a:t>
            </a:r>
          </a:p>
          <a:p>
            <a:pPr algn="ctr"/>
            <a:r>
              <a:rPr lang="en-US" sz="3200" dirty="0"/>
              <a:t>Equipping the saints for the work of ministry </a:t>
            </a:r>
          </a:p>
          <a:p>
            <a:pPr algn="ctr"/>
            <a:r>
              <a:rPr lang="en-US" sz="2000" dirty="0"/>
              <a:t>(Ephesians 4:12-16) </a:t>
            </a:r>
          </a:p>
          <a:p>
            <a:pPr algn="ctr"/>
            <a:endParaRPr lang="en-US" dirty="0"/>
          </a:p>
          <a:p>
            <a:pPr algn="ctr"/>
            <a:r>
              <a:rPr lang="en-US" sz="4800" dirty="0"/>
              <a:t>Vision</a:t>
            </a:r>
          </a:p>
          <a:p>
            <a:pPr algn="ctr"/>
            <a:r>
              <a:rPr lang="en-US" sz="3200" dirty="0"/>
              <a:t>Lutherans together: loving God and loving neighbor</a:t>
            </a:r>
          </a:p>
        </p:txBody>
      </p:sp>
      <p:pic>
        <p:nvPicPr>
          <p:cNvPr id="5" name="Picture 4" descr="A logo with a cross in the middle&#10;&#10;AI-generated content may be incorrect.">
            <a:extLst>
              <a:ext uri="{FF2B5EF4-FFF2-40B4-BE49-F238E27FC236}">
                <a16:creationId xmlns:a16="http://schemas.microsoft.com/office/drawing/2014/main" id="{1660A085-24EE-3CE7-A89E-B02C47FE75AE}"/>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Tree>
    <p:extLst>
      <p:ext uri="{BB962C8B-B14F-4D97-AF65-F5344CB8AC3E}">
        <p14:creationId xmlns:p14="http://schemas.microsoft.com/office/powerpoint/2010/main" val="3982867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F831B-E748-BA34-174B-79409C3E02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595F87-3074-67F4-E0FD-23E6ABF4BD39}"/>
              </a:ext>
            </a:extLst>
          </p:cNvPr>
          <p:cNvSpPr>
            <a:spLocks noGrp="1"/>
          </p:cNvSpPr>
          <p:nvPr>
            <p:ph type="title"/>
          </p:nvPr>
        </p:nvSpPr>
        <p:spPr/>
        <p:txBody>
          <a:bodyPr/>
          <a:lstStyle/>
          <a:p>
            <a:r>
              <a:rPr lang="en-US" dirty="0"/>
              <a:t>SEPA Synod </a:t>
            </a:r>
          </a:p>
        </p:txBody>
      </p:sp>
      <p:sp>
        <p:nvSpPr>
          <p:cNvPr id="3" name="Content Placeholder 2">
            <a:extLst>
              <a:ext uri="{FF2B5EF4-FFF2-40B4-BE49-F238E27FC236}">
                <a16:creationId xmlns:a16="http://schemas.microsoft.com/office/drawing/2014/main" id="{59D13DAD-C8D6-2DDB-66DF-1FF65B60437E}"/>
              </a:ext>
            </a:extLst>
          </p:cNvPr>
          <p:cNvSpPr>
            <a:spLocks noGrp="1"/>
          </p:cNvSpPr>
          <p:nvPr>
            <p:ph idx="1"/>
          </p:nvPr>
        </p:nvSpPr>
        <p:spPr/>
        <p:txBody>
          <a:bodyPr vert="horz" lIns="91440" tIns="45720" rIns="91440" bIns="45720" rtlCol="0" anchor="t">
            <a:normAutofit fontScale="92500" lnSpcReduction="20000"/>
          </a:bodyPr>
          <a:lstStyle/>
          <a:p>
            <a:r>
              <a:rPr lang="en-US" sz="4800" dirty="0"/>
              <a:t>Core Values </a:t>
            </a:r>
          </a:p>
          <a:p>
            <a:pPr lvl="1">
              <a:buFont typeface="Wingdings"/>
              <a:buChar char="§"/>
            </a:pPr>
            <a:r>
              <a:rPr lang="en-US" sz="3200" dirty="0"/>
              <a:t>Vitality </a:t>
            </a:r>
          </a:p>
          <a:p>
            <a:pPr lvl="1">
              <a:buFont typeface="Wingdings"/>
              <a:buChar char="§"/>
            </a:pPr>
            <a:r>
              <a:rPr lang="en-US" sz="3200" dirty="0"/>
              <a:t>Generosity </a:t>
            </a:r>
          </a:p>
          <a:p>
            <a:pPr lvl="1">
              <a:buFont typeface="Wingdings"/>
              <a:buChar char="§"/>
            </a:pPr>
            <a:r>
              <a:rPr lang="en-US" sz="3200" dirty="0"/>
              <a:t>Leadership Formation </a:t>
            </a:r>
          </a:p>
          <a:p>
            <a:pPr lvl="1">
              <a:buFont typeface="Wingdings"/>
              <a:buChar char="§"/>
            </a:pPr>
            <a:r>
              <a:rPr lang="en-US" sz="3200" dirty="0"/>
              <a:t>Service and Advocacy </a:t>
            </a:r>
          </a:p>
          <a:p>
            <a:pPr lvl="1">
              <a:buFont typeface="Wingdings"/>
              <a:buChar char="§"/>
            </a:pPr>
            <a:r>
              <a:rPr lang="en-US" sz="3200" dirty="0"/>
              <a:t>Faith Formation </a:t>
            </a:r>
          </a:p>
          <a:p>
            <a:pPr lvl="1">
              <a:buFont typeface="Wingdings"/>
              <a:buChar char="§"/>
            </a:pPr>
            <a:r>
              <a:rPr lang="en-US" sz="3200" dirty="0"/>
              <a:t>Evangelism/Story Telling </a:t>
            </a:r>
          </a:p>
        </p:txBody>
      </p:sp>
      <p:pic>
        <p:nvPicPr>
          <p:cNvPr id="5" name="Picture 4" descr="A logo with a cross in the middle&#10;&#10;AI-generated content may be incorrect.">
            <a:extLst>
              <a:ext uri="{FF2B5EF4-FFF2-40B4-BE49-F238E27FC236}">
                <a16:creationId xmlns:a16="http://schemas.microsoft.com/office/drawing/2014/main" id="{05868FD5-1A64-76EC-C3D7-F232BAB05A77}"/>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Tree>
    <p:extLst>
      <p:ext uri="{BB962C8B-B14F-4D97-AF65-F5344CB8AC3E}">
        <p14:creationId xmlns:p14="http://schemas.microsoft.com/office/powerpoint/2010/main" val="1152557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C6CA0-BD20-250B-8E6E-76D0DDE923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598A4B-7F8D-4B98-F0B6-42D1B359E825}"/>
              </a:ext>
            </a:extLst>
          </p:cNvPr>
          <p:cNvSpPr>
            <a:spLocks noGrp="1"/>
          </p:cNvSpPr>
          <p:nvPr>
            <p:ph type="title"/>
          </p:nvPr>
        </p:nvSpPr>
        <p:spPr/>
        <p:txBody>
          <a:bodyPr/>
          <a:lstStyle/>
          <a:p>
            <a:r>
              <a:rPr lang="en-US" dirty="0"/>
              <a:t>Synod Council </a:t>
            </a:r>
          </a:p>
        </p:txBody>
      </p:sp>
      <p:pic>
        <p:nvPicPr>
          <p:cNvPr id="5" name="Picture 4" descr="A logo with a cross in the middle&#10;&#10;AI-generated content may be incorrect.">
            <a:extLst>
              <a:ext uri="{FF2B5EF4-FFF2-40B4-BE49-F238E27FC236}">
                <a16:creationId xmlns:a16="http://schemas.microsoft.com/office/drawing/2014/main" id="{FF26C2A4-7FA8-D0BE-815D-271EC539D9DD}"/>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pic>
        <p:nvPicPr>
          <p:cNvPr id="8" name="Picture 7" descr="A person in a pink and green suit and hat&#10;&#10;AI-generated content may be incorrect.">
            <a:extLst>
              <a:ext uri="{FF2B5EF4-FFF2-40B4-BE49-F238E27FC236}">
                <a16:creationId xmlns:a16="http://schemas.microsoft.com/office/drawing/2014/main" id="{A225B55F-8D09-0EDB-95AF-435D87345BE8}"/>
              </a:ext>
            </a:extLst>
          </p:cNvPr>
          <p:cNvPicPr>
            <a:picLocks noChangeAspect="1"/>
          </p:cNvPicPr>
          <p:nvPr/>
        </p:nvPicPr>
        <p:blipFill>
          <a:blip r:embed="rId4"/>
          <a:srcRect l="20681" t="-660" r="20225" b="56540"/>
          <a:stretch/>
        </p:blipFill>
        <p:spPr>
          <a:xfrm>
            <a:off x="412823" y="2464303"/>
            <a:ext cx="2287912" cy="2318300"/>
          </a:xfrm>
          <a:prstGeom prst="rect">
            <a:avLst/>
          </a:prstGeom>
        </p:spPr>
      </p:pic>
      <p:sp>
        <p:nvSpPr>
          <p:cNvPr id="10" name="TextBox 9">
            <a:extLst>
              <a:ext uri="{FF2B5EF4-FFF2-40B4-BE49-F238E27FC236}">
                <a16:creationId xmlns:a16="http://schemas.microsoft.com/office/drawing/2014/main" id="{08A37769-5D36-D831-D672-0EB1E67618AE}"/>
              </a:ext>
            </a:extLst>
          </p:cNvPr>
          <p:cNvSpPr txBox="1"/>
          <p:nvPr/>
        </p:nvSpPr>
        <p:spPr>
          <a:xfrm>
            <a:off x="413817" y="4871356"/>
            <a:ext cx="23948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t>Ms</a:t>
            </a:r>
            <a:r>
              <a:rPr lang="en-US" dirty="0"/>
              <a:t> Tracey Beasley</a:t>
            </a:r>
          </a:p>
          <a:p>
            <a:r>
              <a:rPr lang="en-US" dirty="0"/>
              <a:t>Synod Vice-President</a:t>
            </a:r>
          </a:p>
        </p:txBody>
      </p:sp>
      <p:pic>
        <p:nvPicPr>
          <p:cNvPr id="12" name="Picture 11" descr="A person standing at a podium&#10;&#10;AI-generated content may be incorrect.">
            <a:extLst>
              <a:ext uri="{FF2B5EF4-FFF2-40B4-BE49-F238E27FC236}">
                <a16:creationId xmlns:a16="http://schemas.microsoft.com/office/drawing/2014/main" id="{59B3EFF3-AB93-F661-5204-6EB360EDCF68}"/>
              </a:ext>
            </a:extLst>
          </p:cNvPr>
          <p:cNvPicPr>
            <a:picLocks noChangeAspect="1"/>
          </p:cNvPicPr>
          <p:nvPr/>
        </p:nvPicPr>
        <p:blipFill>
          <a:blip r:embed="rId5"/>
          <a:stretch>
            <a:fillRect/>
          </a:stretch>
        </p:blipFill>
        <p:spPr>
          <a:xfrm>
            <a:off x="3621808" y="2485462"/>
            <a:ext cx="1637309" cy="2325173"/>
          </a:xfrm>
          <a:prstGeom prst="rect">
            <a:avLst/>
          </a:prstGeom>
        </p:spPr>
      </p:pic>
      <p:sp>
        <p:nvSpPr>
          <p:cNvPr id="14" name="TextBox 13">
            <a:extLst>
              <a:ext uri="{FF2B5EF4-FFF2-40B4-BE49-F238E27FC236}">
                <a16:creationId xmlns:a16="http://schemas.microsoft.com/office/drawing/2014/main" id="{CC257B7F-35F8-B827-DC79-5C7379F7E77F}"/>
              </a:ext>
            </a:extLst>
          </p:cNvPr>
          <p:cNvSpPr txBox="1"/>
          <p:nvPr/>
        </p:nvSpPr>
        <p:spPr>
          <a:xfrm>
            <a:off x="3233964" y="4871355"/>
            <a:ext cx="23948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 Rev. Karl Richard</a:t>
            </a:r>
          </a:p>
          <a:p>
            <a:r>
              <a:rPr lang="en-US" dirty="0"/>
              <a:t>Secretary</a:t>
            </a:r>
          </a:p>
        </p:txBody>
      </p:sp>
      <p:pic>
        <p:nvPicPr>
          <p:cNvPr id="16" name="Picture 15" descr="A person sitting at a table&#10;&#10;AI-generated content may be incorrect.">
            <a:extLst>
              <a:ext uri="{FF2B5EF4-FFF2-40B4-BE49-F238E27FC236}">
                <a16:creationId xmlns:a16="http://schemas.microsoft.com/office/drawing/2014/main" id="{E22DEE64-D082-2EF9-E551-50398CCB24A6}"/>
              </a:ext>
            </a:extLst>
          </p:cNvPr>
          <p:cNvPicPr>
            <a:picLocks noChangeAspect="1"/>
          </p:cNvPicPr>
          <p:nvPr/>
        </p:nvPicPr>
        <p:blipFill>
          <a:blip r:embed="rId6"/>
          <a:srcRect l="25000" r="9086" b="633"/>
          <a:stretch/>
        </p:blipFill>
        <p:spPr>
          <a:xfrm>
            <a:off x="6198092" y="2508725"/>
            <a:ext cx="2274575" cy="2308329"/>
          </a:xfrm>
          <a:prstGeom prst="rect">
            <a:avLst/>
          </a:prstGeom>
        </p:spPr>
      </p:pic>
      <p:sp>
        <p:nvSpPr>
          <p:cNvPr id="18" name="TextBox 17">
            <a:extLst>
              <a:ext uri="{FF2B5EF4-FFF2-40B4-BE49-F238E27FC236}">
                <a16:creationId xmlns:a16="http://schemas.microsoft.com/office/drawing/2014/main" id="{CB3E858C-77A4-8CD9-75FD-EB0A0CC37057}"/>
              </a:ext>
            </a:extLst>
          </p:cNvPr>
          <p:cNvSpPr txBox="1"/>
          <p:nvPr/>
        </p:nvSpPr>
        <p:spPr>
          <a:xfrm>
            <a:off x="6201921" y="4871355"/>
            <a:ext cx="278492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t>Ms</a:t>
            </a:r>
            <a:r>
              <a:rPr lang="en-US" dirty="0"/>
              <a:t> Janet Neff</a:t>
            </a:r>
          </a:p>
          <a:p>
            <a:r>
              <a:rPr lang="en-US" dirty="0"/>
              <a:t>Treasurer </a:t>
            </a:r>
          </a:p>
        </p:txBody>
      </p:sp>
      <p:pic>
        <p:nvPicPr>
          <p:cNvPr id="20" name="Picture 19" descr="A group of men in robes&#10;&#10;AI-generated content may be incorrect.">
            <a:extLst>
              <a:ext uri="{FF2B5EF4-FFF2-40B4-BE49-F238E27FC236}">
                <a16:creationId xmlns:a16="http://schemas.microsoft.com/office/drawing/2014/main" id="{6C59F557-5659-9259-2437-E7E545096CA4}"/>
              </a:ext>
            </a:extLst>
          </p:cNvPr>
          <p:cNvPicPr>
            <a:picLocks noChangeAspect="1"/>
          </p:cNvPicPr>
          <p:nvPr/>
        </p:nvPicPr>
        <p:blipFill>
          <a:blip r:embed="rId7"/>
          <a:stretch>
            <a:fillRect/>
          </a:stretch>
        </p:blipFill>
        <p:spPr>
          <a:xfrm>
            <a:off x="9204999" y="2486319"/>
            <a:ext cx="2334220" cy="2309585"/>
          </a:xfrm>
          <a:prstGeom prst="rect">
            <a:avLst/>
          </a:prstGeom>
        </p:spPr>
      </p:pic>
      <p:sp>
        <p:nvSpPr>
          <p:cNvPr id="22" name="TextBox 21">
            <a:extLst>
              <a:ext uri="{FF2B5EF4-FFF2-40B4-BE49-F238E27FC236}">
                <a16:creationId xmlns:a16="http://schemas.microsoft.com/office/drawing/2014/main" id="{50356023-5080-255D-2CE1-BDCF5E233BB9}"/>
              </a:ext>
            </a:extLst>
          </p:cNvPr>
          <p:cNvSpPr txBox="1"/>
          <p:nvPr/>
        </p:nvSpPr>
        <p:spPr>
          <a:xfrm>
            <a:off x="8981514" y="4812740"/>
            <a:ext cx="27856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 Rev. Bryan Penman</a:t>
            </a:r>
          </a:p>
          <a:p>
            <a:r>
              <a:rPr lang="en-US" dirty="0"/>
              <a:t>Bishop</a:t>
            </a:r>
          </a:p>
        </p:txBody>
      </p:sp>
    </p:spTree>
    <p:extLst>
      <p:ext uri="{BB962C8B-B14F-4D97-AF65-F5344CB8AC3E}">
        <p14:creationId xmlns:p14="http://schemas.microsoft.com/office/powerpoint/2010/main" val="2794265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768A8-AB65-3916-8E80-C4F2BB87E9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55938-A3F0-862A-70BD-040702A4EE5E}"/>
              </a:ext>
            </a:extLst>
          </p:cNvPr>
          <p:cNvSpPr>
            <a:spLocks noGrp="1"/>
          </p:cNvSpPr>
          <p:nvPr>
            <p:ph type="title"/>
          </p:nvPr>
        </p:nvSpPr>
        <p:spPr/>
        <p:txBody>
          <a:bodyPr>
            <a:normAutofit fontScale="90000"/>
          </a:bodyPr>
          <a:lstStyle/>
          <a:p>
            <a:r>
              <a:rPr lang="en-US" dirty="0"/>
              <a:t>Your role as council members </a:t>
            </a:r>
          </a:p>
        </p:txBody>
      </p:sp>
      <p:sp>
        <p:nvSpPr>
          <p:cNvPr id="5" name="TextBox 4">
            <a:extLst>
              <a:ext uri="{FF2B5EF4-FFF2-40B4-BE49-F238E27FC236}">
                <a16:creationId xmlns:a16="http://schemas.microsoft.com/office/drawing/2014/main" id="{3AA6EB36-A12C-EBC5-9B75-0966828A1017}"/>
              </a:ext>
            </a:extLst>
          </p:cNvPr>
          <p:cNvSpPr txBox="1"/>
          <p:nvPr/>
        </p:nvSpPr>
        <p:spPr>
          <a:xfrm>
            <a:off x="598713" y="2383201"/>
            <a:ext cx="11327191" cy="3435812"/>
          </a:xfrm>
          <a:prstGeom prst="rect">
            <a:avLst/>
          </a:prstGeom>
          <a:noFill/>
        </p:spPr>
        <p:txBody>
          <a:bodyPr wrap="square" lIns="91440" tIns="45720" rIns="91440" bIns="45720" anchor="t">
            <a:spAutoFit/>
          </a:bodyPr>
          <a:lstStyle/>
          <a:p>
            <a:pPr marL="685800" indent="-685800">
              <a:lnSpc>
                <a:spcPct val="107000"/>
              </a:lnSpc>
              <a:spcAft>
                <a:spcPts val="8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Lst>
            </a:pPr>
            <a:r>
              <a:rPr lang="en-US" sz="2400" spc="-20" dirty="0">
                <a:effectLst/>
                <a:latin typeface="Franklin Gothic"/>
                <a:ea typeface="Calibri"/>
                <a:cs typeface="Arial"/>
              </a:rPr>
              <a:t> </a:t>
            </a:r>
            <a:r>
              <a:rPr lang="en-US" sz="3200" spc="-20" dirty="0">
                <a:effectLst/>
                <a:latin typeface="Franklin Gothic"/>
                <a:ea typeface="Calibri"/>
                <a:cs typeface="Arial"/>
              </a:rPr>
              <a:t>The </a:t>
            </a:r>
            <a:r>
              <a:rPr lang="en-US" sz="3200" dirty="0"/>
              <a:t>duties</a:t>
            </a:r>
            <a:r>
              <a:rPr lang="en-US" sz="3200" spc="-20" dirty="0">
                <a:effectLst/>
                <a:latin typeface="Franklin Gothic"/>
                <a:ea typeface="Calibri"/>
                <a:cs typeface="Arial"/>
              </a:rPr>
              <a:t> of the Congregation Council shall include the following:</a:t>
            </a:r>
            <a:endParaRPr lang="en-US" sz="3200">
              <a:latin typeface="Franklin Gothic"/>
              <a:ea typeface="Calibri" panose="020F0502020204030204" pitchFamily="34" charset="0"/>
              <a:cs typeface="Arial" panose="020B0604020202020204" pitchFamily="34" charset="0"/>
            </a:endParaRPr>
          </a:p>
          <a:p>
            <a:pPr marL="685800" indent="-685800">
              <a:lnSpc>
                <a:spcPct val="107000"/>
              </a:lnSpc>
              <a:spcAft>
                <a:spcPts val="800"/>
              </a:spcAf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Lst>
            </a:pPr>
            <a:r>
              <a:rPr lang="en-US" sz="3200" dirty="0">
                <a:effectLst/>
                <a:latin typeface="Franklin Gothic"/>
                <a:ea typeface="Calibri"/>
                <a:cs typeface="Arial"/>
              </a:rPr>
              <a:t>To </a:t>
            </a:r>
            <a:r>
              <a:rPr lang="en-US" sz="3200" b="1" dirty="0">
                <a:effectLst/>
                <a:latin typeface="Franklin Gothic"/>
                <a:ea typeface="Calibri"/>
                <a:cs typeface="Arial"/>
              </a:rPr>
              <a:t>lead </a:t>
            </a:r>
            <a:r>
              <a:rPr lang="en-US" sz="3200" dirty="0">
                <a:effectLst/>
                <a:latin typeface="Franklin Gothic"/>
                <a:ea typeface="Calibri"/>
                <a:cs typeface="Arial"/>
              </a:rPr>
              <a:t>this congregation in stating its mission, to do long-range planning, to set goals and priorities, and to evaluate its activities in light of its mission and goals.</a:t>
            </a:r>
            <a:endParaRPr lang="en-US" sz="3200">
              <a:latin typeface="Franklin Gothic"/>
              <a:ea typeface="Calibri" panose="020F0502020204030204" pitchFamily="34" charset="0"/>
              <a:cs typeface="Arial" panose="020B0604020202020204" pitchFamily="34" charset="0"/>
            </a:endParaRPr>
          </a:p>
          <a:p>
            <a:pPr marL="685800" indent="-685800">
              <a:lnSpc>
                <a:spcPct val="107000"/>
              </a:lnSpc>
              <a:spcAft>
                <a:spcPts val="800"/>
              </a:spcAf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Lst>
            </a:pPr>
            <a:r>
              <a:rPr lang="en-US" sz="3200" dirty="0">
                <a:effectLst/>
                <a:latin typeface="Franklin Gothic"/>
                <a:ea typeface="Calibri"/>
                <a:cs typeface="Arial"/>
              </a:rPr>
              <a:t>To seek to </a:t>
            </a:r>
            <a:r>
              <a:rPr lang="en-US" sz="3200" b="1" dirty="0">
                <a:effectLst/>
                <a:latin typeface="Franklin Gothic"/>
                <a:ea typeface="Calibri"/>
                <a:cs typeface="Arial"/>
              </a:rPr>
              <a:t>involve </a:t>
            </a:r>
            <a:r>
              <a:rPr lang="en-US" sz="3200" dirty="0">
                <a:effectLst/>
                <a:latin typeface="Franklin Gothic"/>
                <a:ea typeface="Calibri"/>
                <a:cs typeface="Arial"/>
              </a:rPr>
              <a:t>all members of this congregation in worship, learning, witness, service, and support		</a:t>
            </a:r>
          </a:p>
        </p:txBody>
      </p:sp>
      <p:pic>
        <p:nvPicPr>
          <p:cNvPr id="6" name="Picture 5" descr="A logo with a cross in the middle&#10;&#10;AI-generated content may be incorrect.">
            <a:extLst>
              <a:ext uri="{FF2B5EF4-FFF2-40B4-BE49-F238E27FC236}">
                <a16:creationId xmlns:a16="http://schemas.microsoft.com/office/drawing/2014/main" id="{82477912-7AF6-0E6B-0650-E57EFE8CC980}"/>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Tree>
    <p:extLst>
      <p:ext uri="{BB962C8B-B14F-4D97-AF65-F5344CB8AC3E}">
        <p14:creationId xmlns:p14="http://schemas.microsoft.com/office/powerpoint/2010/main" val="1480984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CD6D3-622F-8675-6EA7-0A36C9866F05}"/>
              </a:ext>
            </a:extLst>
          </p:cNvPr>
          <p:cNvSpPr>
            <a:spLocks noGrp="1"/>
          </p:cNvSpPr>
          <p:nvPr>
            <p:ph type="title"/>
          </p:nvPr>
        </p:nvSpPr>
        <p:spPr/>
        <p:txBody>
          <a:bodyPr/>
          <a:lstStyle/>
          <a:p>
            <a:r>
              <a:rPr lang="en-US" dirty="0"/>
              <a:t>Synod Council </a:t>
            </a:r>
          </a:p>
        </p:txBody>
      </p:sp>
      <p:sp>
        <p:nvSpPr>
          <p:cNvPr id="3" name="Content Placeholder 2">
            <a:extLst>
              <a:ext uri="{FF2B5EF4-FFF2-40B4-BE49-F238E27FC236}">
                <a16:creationId xmlns:a16="http://schemas.microsoft.com/office/drawing/2014/main" id="{2B108061-2337-B15E-4752-E14A220CC441}"/>
              </a:ext>
            </a:extLst>
          </p:cNvPr>
          <p:cNvSpPr>
            <a:spLocks noGrp="1"/>
          </p:cNvSpPr>
          <p:nvPr>
            <p:ph idx="1"/>
          </p:nvPr>
        </p:nvSpPr>
        <p:spPr>
          <a:xfrm>
            <a:off x="960120" y="2343521"/>
            <a:ext cx="10942788" cy="3593592"/>
          </a:xfrm>
        </p:spPr>
        <p:txBody>
          <a:bodyPr vert="horz" lIns="91440" tIns="45720" rIns="91440" bIns="45720" rtlCol="0" anchor="t">
            <a:noAutofit/>
          </a:bodyPr>
          <a:lstStyle/>
          <a:p>
            <a:r>
              <a:rPr lang="en-US" sz="3200" dirty="0">
                <a:latin typeface="Franklin Gothic"/>
                <a:cs typeface="Arial"/>
              </a:rPr>
              <a:t>Structure </a:t>
            </a:r>
          </a:p>
          <a:p>
            <a:pPr marL="457200" indent="-457200">
              <a:buChar char="•"/>
            </a:pPr>
            <a:r>
              <a:rPr lang="en-US" sz="3200" dirty="0">
                <a:latin typeface="Franklin Gothic"/>
                <a:cs typeface="Arial"/>
              </a:rPr>
              <a:t>Executive Council</a:t>
            </a:r>
          </a:p>
          <a:p>
            <a:pPr marL="457200" indent="-457200">
              <a:buChar char="•"/>
            </a:pPr>
            <a:r>
              <a:rPr lang="en-US" sz="3200" dirty="0">
                <a:latin typeface="Franklin Gothic"/>
                <a:cs typeface="Arial"/>
              </a:rPr>
              <a:t>Elected Lay and Rostered Leaders</a:t>
            </a:r>
            <a:endParaRPr lang="en-US" dirty="0">
              <a:latin typeface="Franklin Gothic"/>
            </a:endParaRPr>
          </a:p>
          <a:p>
            <a:pPr marL="457200" indent="-457200">
              <a:buChar char="•"/>
            </a:pPr>
            <a:r>
              <a:rPr lang="en-US" sz="3200" dirty="0">
                <a:latin typeface="Franklin Gothic"/>
                <a:cs typeface="Arial"/>
              </a:rPr>
              <a:t>Conference Representation </a:t>
            </a:r>
            <a:endParaRPr lang="en-US" sz="3100" dirty="0">
              <a:latin typeface="Franklin Gothic"/>
              <a:ea typeface="+mn-lt"/>
              <a:cs typeface="+mn-lt"/>
            </a:endParaRPr>
          </a:p>
        </p:txBody>
      </p:sp>
      <p:pic>
        <p:nvPicPr>
          <p:cNvPr id="5" name="Picture 4" descr="A logo with a cross in the middle&#10;&#10;AI-generated content may be incorrect.">
            <a:extLst>
              <a:ext uri="{FF2B5EF4-FFF2-40B4-BE49-F238E27FC236}">
                <a16:creationId xmlns:a16="http://schemas.microsoft.com/office/drawing/2014/main" id="{8C7B91F9-389E-8AAC-83B3-A9BFC3171206}"/>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Tree>
    <p:extLst>
      <p:ext uri="{BB962C8B-B14F-4D97-AF65-F5344CB8AC3E}">
        <p14:creationId xmlns:p14="http://schemas.microsoft.com/office/powerpoint/2010/main" val="2009003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DF58F-E2F1-3666-9289-C193C5105E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F36F6-6FCF-8A25-94C2-1151E3A64646}"/>
              </a:ext>
            </a:extLst>
          </p:cNvPr>
          <p:cNvSpPr>
            <a:spLocks noGrp="1"/>
          </p:cNvSpPr>
          <p:nvPr>
            <p:ph type="title"/>
          </p:nvPr>
        </p:nvSpPr>
        <p:spPr/>
        <p:txBody>
          <a:bodyPr/>
          <a:lstStyle/>
          <a:p>
            <a:r>
              <a:rPr lang="en-US" dirty="0"/>
              <a:t>Synod Council </a:t>
            </a:r>
          </a:p>
        </p:txBody>
      </p:sp>
      <p:sp>
        <p:nvSpPr>
          <p:cNvPr id="3" name="Content Placeholder 2">
            <a:extLst>
              <a:ext uri="{FF2B5EF4-FFF2-40B4-BE49-F238E27FC236}">
                <a16:creationId xmlns:a16="http://schemas.microsoft.com/office/drawing/2014/main" id="{B637BA1A-1B4E-E7B3-E613-CFB64DA623DD}"/>
              </a:ext>
            </a:extLst>
          </p:cNvPr>
          <p:cNvSpPr>
            <a:spLocks noGrp="1"/>
          </p:cNvSpPr>
          <p:nvPr>
            <p:ph idx="1"/>
          </p:nvPr>
        </p:nvSpPr>
        <p:spPr>
          <a:xfrm>
            <a:off x="960120" y="2343521"/>
            <a:ext cx="10942788" cy="3593592"/>
          </a:xfrm>
        </p:spPr>
        <p:txBody>
          <a:bodyPr vert="horz" lIns="91440" tIns="45720" rIns="91440" bIns="45720" rtlCol="0" anchor="t">
            <a:noAutofit/>
          </a:bodyPr>
          <a:lstStyle/>
          <a:p>
            <a:r>
              <a:rPr lang="en-US" sz="3200" dirty="0">
                <a:latin typeface="Franklin Gothic"/>
                <a:cs typeface="Arial"/>
              </a:rPr>
              <a:t>Purpose </a:t>
            </a:r>
            <a:endParaRPr lang="en-US" dirty="0">
              <a:latin typeface="Franklin Gothic"/>
            </a:endParaRPr>
          </a:p>
          <a:p>
            <a:pPr marL="457200" indent="-457200">
              <a:buChar char="•"/>
            </a:pPr>
            <a:r>
              <a:rPr lang="en-US" sz="3100" dirty="0">
                <a:latin typeface="Franklin Gothic"/>
                <a:ea typeface="+mn-lt"/>
                <a:cs typeface="+mn-lt"/>
              </a:rPr>
              <a:t>This synod, in cooperation with the churchwide organization, shall </a:t>
            </a:r>
            <a:r>
              <a:rPr lang="en-US" sz="3100" b="1" dirty="0">
                <a:latin typeface="Franklin Gothic"/>
                <a:ea typeface="+mn-lt"/>
                <a:cs typeface="+mn-lt"/>
              </a:rPr>
              <a:t>bear primary responsibility for the oversight of the life and mission of this church</a:t>
            </a:r>
            <a:r>
              <a:rPr lang="en-US" sz="3100" dirty="0">
                <a:latin typeface="Franklin Gothic"/>
                <a:ea typeface="+mn-lt"/>
                <a:cs typeface="+mn-lt"/>
              </a:rPr>
              <a:t> in its territory. In fulfillment of this role and consistent with policies and procedures of this church, the synod shall: </a:t>
            </a:r>
          </a:p>
        </p:txBody>
      </p:sp>
      <p:pic>
        <p:nvPicPr>
          <p:cNvPr id="5" name="Picture 4" descr="A logo with a cross in the middle&#10;&#10;AI-generated content may be incorrect.">
            <a:extLst>
              <a:ext uri="{FF2B5EF4-FFF2-40B4-BE49-F238E27FC236}">
                <a16:creationId xmlns:a16="http://schemas.microsoft.com/office/drawing/2014/main" id="{16472869-F2DD-1608-90B6-34EE6097BFEA}"/>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Tree>
    <p:extLst>
      <p:ext uri="{BB962C8B-B14F-4D97-AF65-F5344CB8AC3E}">
        <p14:creationId xmlns:p14="http://schemas.microsoft.com/office/powerpoint/2010/main" val="1550415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4A56B-9AC1-A1C2-F2F7-927A3A2EE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7CE6F-2190-4540-3FF6-6950CA2ED80F}"/>
              </a:ext>
            </a:extLst>
          </p:cNvPr>
          <p:cNvSpPr>
            <a:spLocks noGrp="1"/>
          </p:cNvSpPr>
          <p:nvPr>
            <p:ph type="title"/>
          </p:nvPr>
        </p:nvSpPr>
        <p:spPr/>
        <p:txBody>
          <a:bodyPr/>
          <a:lstStyle/>
          <a:p>
            <a:r>
              <a:rPr lang="en-US" dirty="0"/>
              <a:t>Synod Council </a:t>
            </a:r>
          </a:p>
        </p:txBody>
      </p:sp>
      <p:sp>
        <p:nvSpPr>
          <p:cNvPr id="3" name="Content Placeholder 2">
            <a:extLst>
              <a:ext uri="{FF2B5EF4-FFF2-40B4-BE49-F238E27FC236}">
                <a16:creationId xmlns:a16="http://schemas.microsoft.com/office/drawing/2014/main" id="{151D8130-8049-3E79-79D8-03EC48243673}"/>
              </a:ext>
            </a:extLst>
          </p:cNvPr>
          <p:cNvSpPr>
            <a:spLocks noGrp="1"/>
          </p:cNvSpPr>
          <p:nvPr>
            <p:ph idx="1"/>
          </p:nvPr>
        </p:nvSpPr>
        <p:spPr>
          <a:xfrm>
            <a:off x="960120" y="2408458"/>
            <a:ext cx="10268712" cy="3593592"/>
          </a:xfrm>
        </p:spPr>
        <p:txBody>
          <a:bodyPr vert="horz" lIns="91440" tIns="45720" rIns="91440" bIns="45720" rtlCol="0" anchor="t">
            <a:noAutofit/>
          </a:bodyPr>
          <a:lstStyle/>
          <a:p>
            <a:pPr marL="514350" indent="-514350">
              <a:buAutoNum type="alphaLcPeriod"/>
            </a:pPr>
            <a:r>
              <a:rPr lang="en-US" sz="2900" dirty="0">
                <a:latin typeface="Franklin Gothic"/>
                <a:cs typeface="Arial"/>
              </a:rPr>
              <a:t>Provide for pastoral care of congregations and rostered ministers in the </a:t>
            </a:r>
            <a:r>
              <a:rPr lang="en-US" sz="2900" dirty="0">
                <a:latin typeface="Franklin Gothic"/>
                <a:ea typeface="+mn-lt"/>
                <a:cs typeface="Arial"/>
              </a:rPr>
              <a:t>synod;</a:t>
            </a:r>
            <a:endParaRPr lang="en-US" sz="2900" dirty="0">
              <a:latin typeface="Franklin Gothic"/>
            </a:endParaRPr>
          </a:p>
          <a:p>
            <a:pPr marL="457200" indent="-457200"/>
            <a:r>
              <a:rPr lang="en-US" sz="2900" dirty="0">
                <a:latin typeface="Franklin Gothic"/>
                <a:ea typeface="+mn-lt"/>
                <a:cs typeface="Arial"/>
              </a:rPr>
              <a:t>b. Plan for, facilitate, and nurture the mission of this church through congregations;</a:t>
            </a:r>
          </a:p>
          <a:p>
            <a:pPr marL="457200" indent="-457200"/>
            <a:endParaRPr lang="en-US" sz="2900" dirty="0">
              <a:latin typeface="Franklin Gothic"/>
              <a:ea typeface="+mn-lt"/>
              <a:cs typeface="Arial"/>
            </a:endParaRPr>
          </a:p>
        </p:txBody>
      </p:sp>
      <p:pic>
        <p:nvPicPr>
          <p:cNvPr id="5" name="Picture 4" descr="A logo with a cross in the middle&#10;&#10;AI-generated content may be incorrect.">
            <a:extLst>
              <a:ext uri="{FF2B5EF4-FFF2-40B4-BE49-F238E27FC236}">
                <a16:creationId xmlns:a16="http://schemas.microsoft.com/office/drawing/2014/main" id="{D7AB93F4-7E9F-2BA9-5DC9-4093AB09144B}"/>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Tree>
    <p:extLst>
      <p:ext uri="{BB962C8B-B14F-4D97-AF65-F5344CB8AC3E}">
        <p14:creationId xmlns:p14="http://schemas.microsoft.com/office/powerpoint/2010/main" val="2981996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3BB48-5EF5-A980-ABA7-45C6BD2850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22F5F-7BD7-049D-739F-9F5F2CF5F8A5}"/>
              </a:ext>
            </a:extLst>
          </p:cNvPr>
          <p:cNvSpPr>
            <a:spLocks noGrp="1"/>
          </p:cNvSpPr>
          <p:nvPr>
            <p:ph type="title"/>
          </p:nvPr>
        </p:nvSpPr>
        <p:spPr/>
        <p:txBody>
          <a:bodyPr/>
          <a:lstStyle/>
          <a:p>
            <a:r>
              <a:rPr lang="en-US" dirty="0"/>
              <a:t>Synod Council </a:t>
            </a:r>
          </a:p>
        </p:txBody>
      </p:sp>
      <p:sp>
        <p:nvSpPr>
          <p:cNvPr id="3" name="Content Placeholder 2">
            <a:extLst>
              <a:ext uri="{FF2B5EF4-FFF2-40B4-BE49-F238E27FC236}">
                <a16:creationId xmlns:a16="http://schemas.microsoft.com/office/drawing/2014/main" id="{824FEF1D-9DB7-F185-9C28-82460C945C23}"/>
              </a:ext>
            </a:extLst>
          </p:cNvPr>
          <p:cNvSpPr>
            <a:spLocks noGrp="1"/>
          </p:cNvSpPr>
          <p:nvPr>
            <p:ph idx="1"/>
          </p:nvPr>
        </p:nvSpPr>
        <p:spPr>
          <a:xfrm>
            <a:off x="960120" y="2408458"/>
            <a:ext cx="10268712" cy="3593592"/>
          </a:xfrm>
        </p:spPr>
        <p:txBody>
          <a:bodyPr vert="horz" lIns="91440" tIns="45720" rIns="91440" bIns="45720" rtlCol="0" anchor="t">
            <a:noAutofit/>
          </a:bodyPr>
          <a:lstStyle/>
          <a:p>
            <a:pPr marL="457200" indent="-342900"/>
            <a:r>
              <a:rPr lang="en-US" sz="3200" dirty="0">
                <a:latin typeface="Franklin Gothic"/>
                <a:cs typeface="Arial"/>
              </a:rPr>
              <a:t>c. Strengthen interdependent relationships among congregations, synods, and the </a:t>
            </a:r>
            <a:r>
              <a:rPr lang="en-US" sz="3200" dirty="0">
                <a:latin typeface="Franklin Gothic"/>
                <a:ea typeface="+mn-lt"/>
                <a:cs typeface="Arial"/>
              </a:rPr>
              <a:t>churchwide organization, and foster relationships with agencies and institutions affiliated with or related to this church as well as ecumenical partners.</a:t>
            </a:r>
            <a:endParaRPr lang="en-US" sz="3200" dirty="0">
              <a:latin typeface="Franklin Gothic"/>
            </a:endParaRPr>
          </a:p>
          <a:p>
            <a:pPr marL="457200" indent="-457200"/>
            <a:r>
              <a:rPr lang="en-US" sz="3200" dirty="0">
                <a:latin typeface="Franklin Gothic"/>
                <a:ea typeface="+mn-lt"/>
                <a:cs typeface="Arial"/>
              </a:rPr>
              <a:t>d. Interpret the work of this church to congregations and to the public on the territory of the synod.</a:t>
            </a:r>
          </a:p>
          <a:p>
            <a:pPr indent="-285750">
              <a:buChar char="•"/>
            </a:pPr>
            <a:endParaRPr lang="en-US" sz="3200" dirty="0">
              <a:latin typeface="Franklin Gothic"/>
              <a:ea typeface="+mn-lt"/>
              <a:cs typeface="Arial"/>
            </a:endParaRPr>
          </a:p>
          <a:p>
            <a:pPr marL="514350" indent="-514350">
              <a:buAutoNum type="alphaLcPeriod"/>
            </a:pPr>
            <a:endParaRPr lang="en-US" sz="3200" dirty="0">
              <a:latin typeface="Franklin Gothic"/>
              <a:ea typeface="+mn-lt"/>
              <a:cs typeface="Arial"/>
            </a:endParaRPr>
          </a:p>
        </p:txBody>
      </p:sp>
      <p:pic>
        <p:nvPicPr>
          <p:cNvPr id="5" name="Picture 4" descr="A logo with a cross in the middle&#10;&#10;AI-generated content may be incorrect.">
            <a:extLst>
              <a:ext uri="{FF2B5EF4-FFF2-40B4-BE49-F238E27FC236}">
                <a16:creationId xmlns:a16="http://schemas.microsoft.com/office/drawing/2014/main" id="{E5E8C03C-6E16-EA60-0BFC-EA1A5AB0BB54}"/>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Tree>
    <p:extLst>
      <p:ext uri="{BB962C8B-B14F-4D97-AF65-F5344CB8AC3E}">
        <p14:creationId xmlns:p14="http://schemas.microsoft.com/office/powerpoint/2010/main" val="1896644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1B342-25FD-C6B5-7EAD-69B226DAC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F8D27D-51EA-A83D-081F-08B13CD2B179}"/>
              </a:ext>
            </a:extLst>
          </p:cNvPr>
          <p:cNvSpPr>
            <a:spLocks noGrp="1"/>
          </p:cNvSpPr>
          <p:nvPr>
            <p:ph type="title"/>
          </p:nvPr>
        </p:nvSpPr>
        <p:spPr/>
        <p:txBody>
          <a:bodyPr/>
          <a:lstStyle/>
          <a:p>
            <a:r>
              <a:rPr lang="en-US" dirty="0"/>
              <a:t>Synod Council </a:t>
            </a:r>
          </a:p>
        </p:txBody>
      </p:sp>
      <p:sp>
        <p:nvSpPr>
          <p:cNvPr id="3" name="Content Placeholder 2">
            <a:extLst>
              <a:ext uri="{FF2B5EF4-FFF2-40B4-BE49-F238E27FC236}">
                <a16:creationId xmlns:a16="http://schemas.microsoft.com/office/drawing/2014/main" id="{5BDCB0BA-7412-742B-A03E-9C034B9F5C5A}"/>
              </a:ext>
            </a:extLst>
          </p:cNvPr>
          <p:cNvSpPr>
            <a:spLocks noGrp="1"/>
          </p:cNvSpPr>
          <p:nvPr>
            <p:ph idx="1"/>
          </p:nvPr>
        </p:nvSpPr>
        <p:spPr/>
        <p:txBody>
          <a:bodyPr vert="horz" lIns="91440" tIns="45720" rIns="91440" bIns="45720" rtlCol="0" anchor="t">
            <a:normAutofit fontScale="85000" lnSpcReduction="20000"/>
          </a:bodyPr>
          <a:lstStyle/>
          <a:p>
            <a:r>
              <a:rPr lang="en-US" sz="3200" dirty="0"/>
              <a:t>How</a:t>
            </a:r>
            <a:r>
              <a:rPr lang="en-US" sz="3200" dirty="0">
                <a:ea typeface="+mn-lt"/>
                <a:cs typeface="+mn-lt"/>
              </a:rPr>
              <a:t> to serve – Nominating Committee </a:t>
            </a:r>
          </a:p>
          <a:p>
            <a:r>
              <a:rPr lang="en-US" sz="3200" dirty="0">
                <a:ea typeface="+mn-lt"/>
                <a:cs typeface="+mn-lt"/>
              </a:rPr>
              <a:t>This year there are 8 openings through Assembly:</a:t>
            </a:r>
          </a:p>
          <a:p>
            <a:pPr marL="285750" indent="-285750">
              <a:buFont typeface="Calibri" panose="020B0604020202020204" pitchFamily="34" charset="0"/>
              <a:buChar char="-"/>
            </a:pPr>
            <a:r>
              <a:rPr lang="en-US" sz="3200" dirty="0"/>
              <a:t>2 Clergy Seat (Pastor and Deacon) term ending 2028</a:t>
            </a:r>
          </a:p>
          <a:p>
            <a:pPr marL="285750" indent="-285750">
              <a:buFont typeface="Calibri" panose="020B0604020202020204" pitchFamily="34" charset="0"/>
              <a:buChar char="-"/>
            </a:pPr>
            <a:r>
              <a:rPr lang="en-US" sz="3200" dirty="0"/>
              <a:t>3 Conference Representatives with terms ending 2028</a:t>
            </a:r>
          </a:p>
          <a:p>
            <a:pPr marL="560070" lvl="1">
              <a:buFont typeface="Courier New" panose="020B0604020202020204" pitchFamily="34" charset="0"/>
              <a:buChar char="o"/>
            </a:pPr>
            <a:r>
              <a:rPr lang="en-US" sz="3200" dirty="0"/>
              <a:t>1 Lay Woman, Delaware Conference</a:t>
            </a:r>
          </a:p>
          <a:p>
            <a:pPr marL="560070" lvl="1">
              <a:buFont typeface="Courier New" panose="020B0604020202020204" pitchFamily="34" charset="0"/>
              <a:buChar char="o"/>
            </a:pPr>
            <a:r>
              <a:rPr lang="en-US" sz="3200" dirty="0"/>
              <a:t>1 Lay Woman, NE/NW Conference</a:t>
            </a:r>
          </a:p>
          <a:p>
            <a:pPr marL="560070" lvl="1">
              <a:buFont typeface="Courier New" panose="020B0604020202020204" pitchFamily="34" charset="0"/>
              <a:buChar char="o"/>
            </a:pPr>
            <a:r>
              <a:rPr lang="en-US" sz="3200" dirty="0"/>
              <a:t>1 Lay Man, Upper Montgomery Conference</a:t>
            </a:r>
          </a:p>
          <a:p>
            <a:pPr marL="560070" lvl="1">
              <a:buFont typeface="Courier New" panose="020B0604020202020204" pitchFamily="34" charset="0"/>
              <a:buChar char="o"/>
            </a:pPr>
            <a:endParaRPr lang="en-US" sz="3200" dirty="0"/>
          </a:p>
        </p:txBody>
      </p:sp>
      <p:pic>
        <p:nvPicPr>
          <p:cNvPr id="5" name="Picture 4" descr="A logo with a cross in the middle&#10;&#10;AI-generated content may be incorrect.">
            <a:extLst>
              <a:ext uri="{FF2B5EF4-FFF2-40B4-BE49-F238E27FC236}">
                <a16:creationId xmlns:a16="http://schemas.microsoft.com/office/drawing/2014/main" id="{B1ED7CB0-D6DB-C5D0-F101-17F0703A02D3}"/>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Tree>
    <p:extLst>
      <p:ext uri="{BB962C8B-B14F-4D97-AF65-F5344CB8AC3E}">
        <p14:creationId xmlns:p14="http://schemas.microsoft.com/office/powerpoint/2010/main" val="1800404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1B327-A1AD-9714-9CA7-2B7578D8A3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349FE8-0A54-8C18-94BA-2A89B3E1DA24}"/>
              </a:ext>
            </a:extLst>
          </p:cNvPr>
          <p:cNvSpPr>
            <a:spLocks noGrp="1"/>
          </p:cNvSpPr>
          <p:nvPr>
            <p:ph type="title"/>
          </p:nvPr>
        </p:nvSpPr>
        <p:spPr/>
        <p:txBody>
          <a:bodyPr/>
          <a:lstStyle/>
          <a:p>
            <a:r>
              <a:rPr lang="en-US" dirty="0"/>
              <a:t>Synod Council </a:t>
            </a:r>
          </a:p>
        </p:txBody>
      </p:sp>
      <p:sp>
        <p:nvSpPr>
          <p:cNvPr id="3" name="Content Placeholder 2">
            <a:extLst>
              <a:ext uri="{FF2B5EF4-FFF2-40B4-BE49-F238E27FC236}">
                <a16:creationId xmlns:a16="http://schemas.microsoft.com/office/drawing/2014/main" id="{C00FBFE7-5C96-F803-7D2D-C0791A841B46}"/>
              </a:ext>
            </a:extLst>
          </p:cNvPr>
          <p:cNvSpPr>
            <a:spLocks noGrp="1"/>
          </p:cNvSpPr>
          <p:nvPr>
            <p:ph idx="1"/>
          </p:nvPr>
        </p:nvSpPr>
        <p:spPr/>
        <p:txBody>
          <a:bodyPr vert="horz" lIns="91440" tIns="45720" rIns="91440" bIns="45720" rtlCol="0" anchor="t">
            <a:normAutofit/>
          </a:bodyPr>
          <a:lstStyle/>
          <a:p>
            <a:pPr marL="285750" indent="-285750">
              <a:buFont typeface="Calibri" panose="020B0604020202020204" pitchFamily="34" charset="0"/>
              <a:buChar char="-"/>
            </a:pPr>
            <a:r>
              <a:rPr lang="en-US" sz="3200" dirty="0"/>
              <a:t>1 Lay Young Adult ending 2027</a:t>
            </a:r>
            <a:endParaRPr lang="en-US" dirty="0"/>
          </a:p>
          <a:p>
            <a:pPr marL="285750" indent="-285750">
              <a:buFont typeface="Calibri" panose="020B0604020202020204" pitchFamily="34" charset="0"/>
              <a:buChar char="-"/>
            </a:pPr>
            <a:r>
              <a:rPr lang="en-US" sz="3200" dirty="0"/>
              <a:t>1 Lay Youth term ending 2027</a:t>
            </a:r>
          </a:p>
          <a:p>
            <a:pPr marL="285750" indent="-285750">
              <a:buFont typeface="Calibri" panose="020B0604020202020204" pitchFamily="34" charset="0"/>
              <a:buChar char="-"/>
            </a:pPr>
            <a:r>
              <a:rPr lang="en-US" sz="3200" dirty="0"/>
              <a:t>Synod Vice President term ending 2029</a:t>
            </a:r>
          </a:p>
          <a:p>
            <a:endParaRPr lang="en-US" sz="3200" dirty="0"/>
          </a:p>
        </p:txBody>
      </p:sp>
      <p:pic>
        <p:nvPicPr>
          <p:cNvPr id="5" name="Picture 4" descr="A logo with a cross in the middle&#10;&#10;AI-generated content may be incorrect.">
            <a:extLst>
              <a:ext uri="{FF2B5EF4-FFF2-40B4-BE49-F238E27FC236}">
                <a16:creationId xmlns:a16="http://schemas.microsoft.com/office/drawing/2014/main" id="{59C45EF2-9A54-715E-FEB7-E47973DEBA93}"/>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Tree>
    <p:extLst>
      <p:ext uri="{BB962C8B-B14F-4D97-AF65-F5344CB8AC3E}">
        <p14:creationId xmlns:p14="http://schemas.microsoft.com/office/powerpoint/2010/main" val="4251002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1367B-E584-91BA-B628-EAFDC6DEC2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FE1B33-66C6-C8BA-64DB-03C15DBB50F3}"/>
              </a:ext>
            </a:extLst>
          </p:cNvPr>
          <p:cNvSpPr>
            <a:spLocks noGrp="1"/>
          </p:cNvSpPr>
          <p:nvPr>
            <p:ph type="title"/>
          </p:nvPr>
        </p:nvSpPr>
        <p:spPr/>
        <p:txBody>
          <a:bodyPr/>
          <a:lstStyle/>
          <a:p>
            <a:r>
              <a:rPr lang="en-US" dirty="0"/>
              <a:t>Synod Staff </a:t>
            </a:r>
          </a:p>
        </p:txBody>
      </p:sp>
      <p:pic>
        <p:nvPicPr>
          <p:cNvPr id="5" name="Picture 4" descr="A logo with a cross in the middle&#10;&#10;AI-generated content may be incorrect.">
            <a:extLst>
              <a:ext uri="{FF2B5EF4-FFF2-40B4-BE49-F238E27FC236}">
                <a16:creationId xmlns:a16="http://schemas.microsoft.com/office/drawing/2014/main" id="{E7EB0587-F14E-BF1F-7B31-2B9D9F3FDCE3}"/>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pic>
        <p:nvPicPr>
          <p:cNvPr id="6" name="Picture 5" descr="A person holding a baby in front of a sign&#10;&#10;AI-generated content may be incorrect.">
            <a:extLst>
              <a:ext uri="{FF2B5EF4-FFF2-40B4-BE49-F238E27FC236}">
                <a16:creationId xmlns:a16="http://schemas.microsoft.com/office/drawing/2014/main" id="{1D00CE0C-2106-C7B2-5C5F-489944F34A18}"/>
              </a:ext>
            </a:extLst>
          </p:cNvPr>
          <p:cNvPicPr>
            <a:picLocks noChangeAspect="1"/>
          </p:cNvPicPr>
          <p:nvPr/>
        </p:nvPicPr>
        <p:blipFill>
          <a:blip r:embed="rId4"/>
          <a:stretch>
            <a:fillRect/>
          </a:stretch>
        </p:blipFill>
        <p:spPr>
          <a:xfrm>
            <a:off x="412697" y="2499127"/>
            <a:ext cx="2309585" cy="2309585"/>
          </a:xfrm>
          <a:prstGeom prst="rect">
            <a:avLst/>
          </a:prstGeom>
        </p:spPr>
      </p:pic>
      <p:sp>
        <p:nvSpPr>
          <p:cNvPr id="7" name="TextBox 6">
            <a:extLst>
              <a:ext uri="{FF2B5EF4-FFF2-40B4-BE49-F238E27FC236}">
                <a16:creationId xmlns:a16="http://schemas.microsoft.com/office/drawing/2014/main" id="{1C18EE43-7ACC-1689-E784-E4DCF23D239E}"/>
              </a:ext>
            </a:extLst>
          </p:cNvPr>
          <p:cNvSpPr txBox="1"/>
          <p:nvPr/>
        </p:nvSpPr>
        <p:spPr>
          <a:xfrm>
            <a:off x="413817" y="4871356"/>
            <a:ext cx="23948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 Rev. Karen Sease</a:t>
            </a:r>
          </a:p>
          <a:p>
            <a:r>
              <a:rPr lang="en-US" dirty="0"/>
              <a:t>Assistant for Congregations </a:t>
            </a:r>
          </a:p>
        </p:txBody>
      </p:sp>
      <p:pic>
        <p:nvPicPr>
          <p:cNvPr id="9" name="Picture 8" descr="A person wearing glasses and a collared shirt&#10;&#10;AI-generated content may be incorrect.">
            <a:extLst>
              <a:ext uri="{FF2B5EF4-FFF2-40B4-BE49-F238E27FC236}">
                <a16:creationId xmlns:a16="http://schemas.microsoft.com/office/drawing/2014/main" id="{89A95238-3523-CE26-65BA-46591D7A00CE}"/>
              </a:ext>
            </a:extLst>
          </p:cNvPr>
          <p:cNvPicPr>
            <a:picLocks noChangeAspect="1"/>
          </p:cNvPicPr>
          <p:nvPr/>
        </p:nvPicPr>
        <p:blipFill>
          <a:blip r:embed="rId5"/>
          <a:stretch>
            <a:fillRect/>
          </a:stretch>
        </p:blipFill>
        <p:spPr>
          <a:xfrm>
            <a:off x="3235415" y="2485462"/>
            <a:ext cx="2410095" cy="2325173"/>
          </a:xfrm>
          <a:prstGeom prst="rect">
            <a:avLst/>
          </a:prstGeom>
        </p:spPr>
      </p:pic>
      <p:sp>
        <p:nvSpPr>
          <p:cNvPr id="10" name="TextBox 9">
            <a:extLst>
              <a:ext uri="{FF2B5EF4-FFF2-40B4-BE49-F238E27FC236}">
                <a16:creationId xmlns:a16="http://schemas.microsoft.com/office/drawing/2014/main" id="{5A8A9F36-2110-E9C1-C703-9F58B6DF9A3F}"/>
              </a:ext>
            </a:extLst>
          </p:cNvPr>
          <p:cNvSpPr txBox="1"/>
          <p:nvPr/>
        </p:nvSpPr>
        <p:spPr>
          <a:xfrm>
            <a:off x="3233964" y="4871355"/>
            <a:ext cx="23948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 Rev. Paula Lebo</a:t>
            </a:r>
          </a:p>
          <a:p>
            <a:r>
              <a:rPr lang="en-US" dirty="0"/>
              <a:t>Assistant for Mission Interpretation</a:t>
            </a:r>
          </a:p>
        </p:txBody>
      </p:sp>
      <p:pic>
        <p:nvPicPr>
          <p:cNvPr id="11" name="Picture 10" descr="A person smiling at camera&#10;&#10;AI-generated content may be incorrect.">
            <a:extLst>
              <a:ext uri="{FF2B5EF4-FFF2-40B4-BE49-F238E27FC236}">
                <a16:creationId xmlns:a16="http://schemas.microsoft.com/office/drawing/2014/main" id="{CE22D471-09A0-8702-4B4D-6E1C73A7CF15}"/>
              </a:ext>
            </a:extLst>
          </p:cNvPr>
          <p:cNvPicPr>
            <a:picLocks noChangeAspect="1"/>
          </p:cNvPicPr>
          <p:nvPr/>
        </p:nvPicPr>
        <p:blipFill>
          <a:blip r:embed="rId6"/>
          <a:stretch>
            <a:fillRect/>
          </a:stretch>
        </p:blipFill>
        <p:spPr>
          <a:xfrm>
            <a:off x="6168784" y="2483651"/>
            <a:ext cx="2309585" cy="2309585"/>
          </a:xfrm>
          <a:prstGeom prst="rect">
            <a:avLst/>
          </a:prstGeom>
        </p:spPr>
      </p:pic>
      <p:sp>
        <p:nvSpPr>
          <p:cNvPr id="12" name="TextBox 11">
            <a:extLst>
              <a:ext uri="{FF2B5EF4-FFF2-40B4-BE49-F238E27FC236}">
                <a16:creationId xmlns:a16="http://schemas.microsoft.com/office/drawing/2014/main" id="{CA013AA3-3C79-C580-A485-46F7110E4D7A}"/>
              </a:ext>
            </a:extLst>
          </p:cNvPr>
          <p:cNvSpPr txBox="1"/>
          <p:nvPr/>
        </p:nvSpPr>
        <p:spPr>
          <a:xfrm>
            <a:off x="6201921" y="4871355"/>
            <a:ext cx="278492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Rev. Linda Manson</a:t>
            </a:r>
          </a:p>
          <a:p>
            <a:r>
              <a:rPr lang="en-US" dirty="0"/>
              <a:t>Director of Evangelical </a:t>
            </a:r>
            <a:r>
              <a:rPr lang="en-US"/>
              <a:t>Mission</a:t>
            </a:r>
            <a:endParaRPr lang="en-US" dirty="0"/>
          </a:p>
        </p:txBody>
      </p:sp>
      <p:sp>
        <p:nvSpPr>
          <p:cNvPr id="14" name="TextBox 13">
            <a:extLst>
              <a:ext uri="{FF2B5EF4-FFF2-40B4-BE49-F238E27FC236}">
                <a16:creationId xmlns:a16="http://schemas.microsoft.com/office/drawing/2014/main" id="{1CC83618-359A-7BE7-2F3E-DB6E2CE22497}"/>
              </a:ext>
            </a:extLst>
          </p:cNvPr>
          <p:cNvSpPr txBox="1"/>
          <p:nvPr/>
        </p:nvSpPr>
        <p:spPr>
          <a:xfrm>
            <a:off x="8981514" y="4871355"/>
            <a:ext cx="23948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 Rev. Erika Wesch</a:t>
            </a:r>
          </a:p>
          <a:p>
            <a:r>
              <a:rPr lang="en-US" dirty="0"/>
              <a:t>Assistant for Formation</a:t>
            </a:r>
          </a:p>
        </p:txBody>
      </p:sp>
      <p:pic>
        <p:nvPicPr>
          <p:cNvPr id="1026" name="Picture 2">
            <a:extLst>
              <a:ext uri="{FF2B5EF4-FFF2-40B4-BE49-F238E27FC236}">
                <a16:creationId xmlns:a16="http://schemas.microsoft.com/office/drawing/2014/main" id="{33EB6188-2B2A-8541-D588-AF40582417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00752" y="2462048"/>
            <a:ext cx="1901884" cy="2377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63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E71AB-0C4F-A45F-B6CA-DE4CC028DC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1F40A6-66C6-8CAB-B0CE-749BB429E088}"/>
              </a:ext>
            </a:extLst>
          </p:cNvPr>
          <p:cNvSpPr>
            <a:spLocks noGrp="1"/>
          </p:cNvSpPr>
          <p:nvPr>
            <p:ph type="title"/>
          </p:nvPr>
        </p:nvSpPr>
        <p:spPr/>
        <p:txBody>
          <a:bodyPr/>
          <a:lstStyle/>
          <a:p>
            <a:r>
              <a:rPr lang="en-US" dirty="0"/>
              <a:t>Synod Staff </a:t>
            </a:r>
          </a:p>
        </p:txBody>
      </p:sp>
      <p:pic>
        <p:nvPicPr>
          <p:cNvPr id="5" name="Picture 4" descr="A logo with a cross in the middle&#10;&#10;AI-generated content may be incorrect.">
            <a:extLst>
              <a:ext uri="{FF2B5EF4-FFF2-40B4-BE49-F238E27FC236}">
                <a16:creationId xmlns:a16="http://schemas.microsoft.com/office/drawing/2014/main" id="{49ECAF89-27FA-6533-25EB-5BE236C8749D}"/>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02568" y="3051563"/>
            <a:ext cx="3953658" cy="4389628"/>
          </a:xfrm>
          <a:prstGeom prst="ellipse">
            <a:avLst/>
          </a:prstGeom>
          <a:ln>
            <a:noFill/>
          </a:ln>
          <a:effectLst>
            <a:softEdge rad="112500"/>
          </a:effectLst>
        </p:spPr>
      </p:pic>
      <p:pic>
        <p:nvPicPr>
          <p:cNvPr id="6" name="Picture 5" descr="A grey sweatshirt with black text&#10;&#10;AI-generated content may be incorrect.">
            <a:extLst>
              <a:ext uri="{FF2B5EF4-FFF2-40B4-BE49-F238E27FC236}">
                <a16:creationId xmlns:a16="http://schemas.microsoft.com/office/drawing/2014/main" id="{6D6C8EA5-D47B-6D39-5242-8362AD0005D7}"/>
              </a:ext>
            </a:extLst>
          </p:cNvPr>
          <p:cNvPicPr>
            <a:picLocks noChangeAspect="1"/>
          </p:cNvPicPr>
          <p:nvPr/>
        </p:nvPicPr>
        <p:blipFill>
          <a:blip r:embed="rId4"/>
          <a:stretch>
            <a:fillRect/>
          </a:stretch>
        </p:blipFill>
        <p:spPr>
          <a:xfrm>
            <a:off x="506700" y="2505530"/>
            <a:ext cx="2787527" cy="2309585"/>
          </a:xfrm>
          <a:prstGeom prst="rect">
            <a:avLst/>
          </a:prstGeom>
        </p:spPr>
      </p:pic>
      <p:sp>
        <p:nvSpPr>
          <p:cNvPr id="7" name="TextBox 6">
            <a:extLst>
              <a:ext uri="{FF2B5EF4-FFF2-40B4-BE49-F238E27FC236}">
                <a16:creationId xmlns:a16="http://schemas.microsoft.com/office/drawing/2014/main" id="{DAAD72E6-8881-604E-D47B-B3A7DB03D3E0}"/>
              </a:ext>
            </a:extLst>
          </p:cNvPr>
          <p:cNvSpPr txBox="1"/>
          <p:nvPr/>
        </p:nvSpPr>
        <p:spPr>
          <a:xfrm>
            <a:off x="509867" y="4922583"/>
            <a:ext cx="23948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Vacant</a:t>
            </a:r>
            <a:endParaRPr lang="en-US" dirty="0"/>
          </a:p>
          <a:p>
            <a:r>
              <a:rPr lang="en-US"/>
              <a:t>Assistant for Youth and Young Adult</a:t>
            </a:r>
          </a:p>
          <a:p>
            <a:endParaRPr lang="en-US" dirty="0"/>
          </a:p>
        </p:txBody>
      </p:sp>
      <p:pic>
        <p:nvPicPr>
          <p:cNvPr id="9" name="Picture 8" descr="A person in a suit&#10;&#10;AI-generated content may be incorrect.">
            <a:extLst>
              <a:ext uri="{FF2B5EF4-FFF2-40B4-BE49-F238E27FC236}">
                <a16:creationId xmlns:a16="http://schemas.microsoft.com/office/drawing/2014/main" id="{4F16FD36-A111-2118-C0C7-E5D463455976}"/>
              </a:ext>
            </a:extLst>
          </p:cNvPr>
          <p:cNvPicPr>
            <a:picLocks noChangeAspect="1"/>
          </p:cNvPicPr>
          <p:nvPr/>
        </p:nvPicPr>
        <p:blipFill>
          <a:blip r:embed="rId5"/>
          <a:stretch>
            <a:fillRect/>
          </a:stretch>
        </p:blipFill>
        <p:spPr>
          <a:xfrm>
            <a:off x="3801054" y="2505529"/>
            <a:ext cx="2312961" cy="2309585"/>
          </a:xfrm>
          <a:prstGeom prst="rect">
            <a:avLst/>
          </a:prstGeom>
        </p:spPr>
      </p:pic>
      <p:sp>
        <p:nvSpPr>
          <p:cNvPr id="10" name="TextBox 9">
            <a:extLst>
              <a:ext uri="{FF2B5EF4-FFF2-40B4-BE49-F238E27FC236}">
                <a16:creationId xmlns:a16="http://schemas.microsoft.com/office/drawing/2014/main" id="{56A8EC80-E661-D0A0-2404-A31F5ACECBC4}"/>
              </a:ext>
            </a:extLst>
          </p:cNvPr>
          <p:cNvSpPr txBox="1"/>
          <p:nvPr/>
        </p:nvSpPr>
        <p:spPr>
          <a:xfrm>
            <a:off x="3720619" y="4922582"/>
            <a:ext cx="23948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 Rev. Dr. Moses </a:t>
            </a:r>
            <a:r>
              <a:rPr lang="en-US"/>
              <a:t>Suah-Dennis</a:t>
            </a:r>
          </a:p>
          <a:p>
            <a:r>
              <a:rPr lang="en-US"/>
              <a:t>Director of Evangelical Mission</a:t>
            </a:r>
            <a:endParaRPr lang="en-US" dirty="0"/>
          </a:p>
        </p:txBody>
      </p:sp>
      <p:pic>
        <p:nvPicPr>
          <p:cNvPr id="11" name="Picture 10" descr="A person smiling with her hand on her chin&#10;&#10;AI-generated content may be incorrect.">
            <a:extLst>
              <a:ext uri="{FF2B5EF4-FFF2-40B4-BE49-F238E27FC236}">
                <a16:creationId xmlns:a16="http://schemas.microsoft.com/office/drawing/2014/main" id="{44BD9CF8-7E77-2971-5B42-10DEE84E504A}"/>
              </a:ext>
            </a:extLst>
          </p:cNvPr>
          <p:cNvPicPr>
            <a:picLocks noChangeAspect="1"/>
          </p:cNvPicPr>
          <p:nvPr/>
        </p:nvPicPr>
        <p:blipFill>
          <a:blip r:embed="rId6"/>
          <a:stretch>
            <a:fillRect/>
          </a:stretch>
        </p:blipFill>
        <p:spPr>
          <a:xfrm>
            <a:off x="6931330" y="2496458"/>
            <a:ext cx="1732188" cy="2309585"/>
          </a:xfrm>
          <a:prstGeom prst="rect">
            <a:avLst/>
          </a:prstGeom>
        </p:spPr>
      </p:pic>
      <p:sp>
        <p:nvSpPr>
          <p:cNvPr id="12" name="TextBox 11">
            <a:extLst>
              <a:ext uri="{FF2B5EF4-FFF2-40B4-BE49-F238E27FC236}">
                <a16:creationId xmlns:a16="http://schemas.microsoft.com/office/drawing/2014/main" id="{154776FE-A826-0E85-53A3-7AB7A3485E7C}"/>
              </a:ext>
            </a:extLst>
          </p:cNvPr>
          <p:cNvSpPr txBox="1"/>
          <p:nvPr/>
        </p:nvSpPr>
        <p:spPr>
          <a:xfrm>
            <a:off x="6656560" y="4922582"/>
            <a:ext cx="278492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t>Ms</a:t>
            </a:r>
            <a:r>
              <a:rPr lang="en-US" dirty="0"/>
              <a:t> Yvonne Curtis</a:t>
            </a:r>
          </a:p>
          <a:p>
            <a:r>
              <a:rPr lang="en-US" dirty="0"/>
              <a:t>Director of Operations</a:t>
            </a:r>
          </a:p>
          <a:p>
            <a:r>
              <a:rPr lang="en-US" dirty="0"/>
              <a:t>Executive Assistant to the Bishop</a:t>
            </a:r>
          </a:p>
        </p:txBody>
      </p:sp>
      <p:pic>
        <p:nvPicPr>
          <p:cNvPr id="13" name="Picture 12" descr="A person in a suit&#10;&#10;AI-generated content may be incorrect.">
            <a:extLst>
              <a:ext uri="{FF2B5EF4-FFF2-40B4-BE49-F238E27FC236}">
                <a16:creationId xmlns:a16="http://schemas.microsoft.com/office/drawing/2014/main" id="{2C67431F-2A98-F06F-4390-D0261378A8F3}"/>
              </a:ext>
            </a:extLst>
          </p:cNvPr>
          <p:cNvPicPr>
            <a:picLocks noChangeAspect="1"/>
          </p:cNvPicPr>
          <p:nvPr/>
        </p:nvPicPr>
        <p:blipFill>
          <a:blip r:embed="rId7"/>
          <a:stretch>
            <a:fillRect/>
          </a:stretch>
        </p:blipFill>
        <p:spPr>
          <a:xfrm>
            <a:off x="9435031" y="2499126"/>
            <a:ext cx="2309585" cy="2309585"/>
          </a:xfrm>
          <a:prstGeom prst="rect">
            <a:avLst/>
          </a:prstGeom>
        </p:spPr>
      </p:pic>
      <p:sp>
        <p:nvSpPr>
          <p:cNvPr id="14" name="TextBox 13">
            <a:extLst>
              <a:ext uri="{FF2B5EF4-FFF2-40B4-BE49-F238E27FC236}">
                <a16:creationId xmlns:a16="http://schemas.microsoft.com/office/drawing/2014/main" id="{5A5F15D3-E94F-B64C-7055-4407E2DB73D8}"/>
              </a:ext>
            </a:extLst>
          </p:cNvPr>
          <p:cNvSpPr txBox="1"/>
          <p:nvPr/>
        </p:nvSpPr>
        <p:spPr>
          <a:xfrm>
            <a:off x="9436152" y="4877758"/>
            <a:ext cx="23948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Mr. Martin Schwab</a:t>
            </a:r>
          </a:p>
          <a:p>
            <a:r>
              <a:rPr lang="en-US"/>
              <a:t>Sr. Accountant</a:t>
            </a:r>
            <a:endParaRPr lang="en-US" dirty="0"/>
          </a:p>
        </p:txBody>
      </p:sp>
    </p:spTree>
    <p:extLst>
      <p:ext uri="{BB962C8B-B14F-4D97-AF65-F5344CB8AC3E}">
        <p14:creationId xmlns:p14="http://schemas.microsoft.com/office/powerpoint/2010/main" val="3720185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B7B6E-0B32-B126-1F78-CA2E94952F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48112-8105-C9FB-F8CE-568F344491D6}"/>
              </a:ext>
            </a:extLst>
          </p:cNvPr>
          <p:cNvSpPr>
            <a:spLocks noGrp="1"/>
          </p:cNvSpPr>
          <p:nvPr>
            <p:ph type="title"/>
          </p:nvPr>
        </p:nvSpPr>
        <p:spPr/>
        <p:txBody>
          <a:bodyPr/>
          <a:lstStyle/>
          <a:p>
            <a:r>
              <a:rPr lang="en-US" dirty="0"/>
              <a:t>Synod Staff </a:t>
            </a:r>
          </a:p>
        </p:txBody>
      </p:sp>
      <p:pic>
        <p:nvPicPr>
          <p:cNvPr id="5" name="Picture 4" descr="A logo with a cross in the middle&#10;&#10;AI-generated content may be incorrect.">
            <a:extLst>
              <a:ext uri="{FF2B5EF4-FFF2-40B4-BE49-F238E27FC236}">
                <a16:creationId xmlns:a16="http://schemas.microsoft.com/office/drawing/2014/main" id="{C1F36C0C-A87D-15CF-6C9A-DDB8F4229AB1}"/>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pic>
        <p:nvPicPr>
          <p:cNvPr id="6" name="Picture 5" descr="A person wearing glasses and smiling&#10;&#10;AI-generated content may be incorrect.">
            <a:extLst>
              <a:ext uri="{FF2B5EF4-FFF2-40B4-BE49-F238E27FC236}">
                <a16:creationId xmlns:a16="http://schemas.microsoft.com/office/drawing/2014/main" id="{54A9F137-D0D8-E78B-D0FB-73F937F391ED}"/>
              </a:ext>
            </a:extLst>
          </p:cNvPr>
          <p:cNvPicPr>
            <a:picLocks noChangeAspect="1"/>
          </p:cNvPicPr>
          <p:nvPr/>
        </p:nvPicPr>
        <p:blipFill>
          <a:blip r:embed="rId4"/>
          <a:stretch>
            <a:fillRect/>
          </a:stretch>
        </p:blipFill>
        <p:spPr>
          <a:xfrm>
            <a:off x="797699" y="2505530"/>
            <a:ext cx="1539578" cy="2309585"/>
          </a:xfrm>
          <a:prstGeom prst="rect">
            <a:avLst/>
          </a:prstGeom>
        </p:spPr>
      </p:pic>
      <p:sp>
        <p:nvSpPr>
          <p:cNvPr id="7" name="TextBox 6">
            <a:extLst>
              <a:ext uri="{FF2B5EF4-FFF2-40B4-BE49-F238E27FC236}">
                <a16:creationId xmlns:a16="http://schemas.microsoft.com/office/drawing/2014/main" id="{65090171-70B9-EBE1-0811-E16DCB53E8C5}"/>
              </a:ext>
            </a:extLst>
          </p:cNvPr>
          <p:cNvSpPr txBox="1"/>
          <p:nvPr/>
        </p:nvSpPr>
        <p:spPr>
          <a:xfrm>
            <a:off x="650741" y="4871356"/>
            <a:ext cx="254853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Ms. </a:t>
            </a:r>
            <a:r>
              <a:rPr lang="en-US" dirty="0" err="1"/>
              <a:t>Cynta</a:t>
            </a:r>
            <a:r>
              <a:rPr lang="en-US" dirty="0"/>
              <a:t> Outterbridge</a:t>
            </a:r>
          </a:p>
          <a:p>
            <a:r>
              <a:rPr lang="en-US" dirty="0"/>
              <a:t>Admin Support for Communications and IT</a:t>
            </a:r>
          </a:p>
          <a:p>
            <a:endParaRPr lang="en-US" dirty="0"/>
          </a:p>
        </p:txBody>
      </p:sp>
      <p:pic>
        <p:nvPicPr>
          <p:cNvPr id="9" name="Picture 8" descr="A person wearing glasses and a necklace&#10;&#10;AI-generated content may be incorrect.">
            <a:extLst>
              <a:ext uri="{FF2B5EF4-FFF2-40B4-BE49-F238E27FC236}">
                <a16:creationId xmlns:a16="http://schemas.microsoft.com/office/drawing/2014/main" id="{519DC1E5-EDE5-92B1-E6F4-B900A3782673}"/>
              </a:ext>
            </a:extLst>
          </p:cNvPr>
          <p:cNvPicPr>
            <a:picLocks noChangeAspect="1"/>
          </p:cNvPicPr>
          <p:nvPr/>
        </p:nvPicPr>
        <p:blipFill>
          <a:blip r:embed="rId5"/>
          <a:stretch>
            <a:fillRect/>
          </a:stretch>
        </p:blipFill>
        <p:spPr>
          <a:xfrm>
            <a:off x="3380120" y="2499126"/>
            <a:ext cx="2309585" cy="2309585"/>
          </a:xfrm>
          <a:prstGeom prst="rect">
            <a:avLst/>
          </a:prstGeom>
        </p:spPr>
      </p:pic>
      <p:sp>
        <p:nvSpPr>
          <p:cNvPr id="10" name="TextBox 9">
            <a:extLst>
              <a:ext uri="{FF2B5EF4-FFF2-40B4-BE49-F238E27FC236}">
                <a16:creationId xmlns:a16="http://schemas.microsoft.com/office/drawing/2014/main" id="{F7CAE025-0CDF-5355-97F3-00EE03B0A6C6}"/>
              </a:ext>
            </a:extLst>
          </p:cNvPr>
          <p:cNvSpPr txBox="1"/>
          <p:nvPr/>
        </p:nvSpPr>
        <p:spPr>
          <a:xfrm>
            <a:off x="3381241" y="4890565"/>
            <a:ext cx="23948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Ms. Loretta Green</a:t>
            </a:r>
          </a:p>
          <a:p>
            <a:r>
              <a:rPr lang="en-US" dirty="0"/>
              <a:t>Admin Support</a:t>
            </a:r>
          </a:p>
        </p:txBody>
      </p:sp>
      <p:pic>
        <p:nvPicPr>
          <p:cNvPr id="11" name="Picture 10" descr="A person in a suit&#10;&#10;AI-generated content may be incorrect.">
            <a:extLst>
              <a:ext uri="{FF2B5EF4-FFF2-40B4-BE49-F238E27FC236}">
                <a16:creationId xmlns:a16="http://schemas.microsoft.com/office/drawing/2014/main" id="{6D99C314-64B2-8482-5EDB-5588EF4EBF9D}"/>
              </a:ext>
            </a:extLst>
          </p:cNvPr>
          <p:cNvPicPr>
            <a:picLocks noChangeAspect="1"/>
          </p:cNvPicPr>
          <p:nvPr/>
        </p:nvPicPr>
        <p:blipFill>
          <a:blip r:embed="rId6"/>
          <a:stretch>
            <a:fillRect/>
          </a:stretch>
        </p:blipFill>
        <p:spPr>
          <a:xfrm>
            <a:off x="6555530" y="2496458"/>
            <a:ext cx="1651353" cy="2309585"/>
          </a:xfrm>
          <a:prstGeom prst="rect">
            <a:avLst/>
          </a:prstGeom>
        </p:spPr>
      </p:pic>
      <p:sp>
        <p:nvSpPr>
          <p:cNvPr id="12" name="TextBox 11">
            <a:extLst>
              <a:ext uri="{FF2B5EF4-FFF2-40B4-BE49-F238E27FC236}">
                <a16:creationId xmlns:a16="http://schemas.microsoft.com/office/drawing/2014/main" id="{FBE37447-99DB-8E0C-0A78-8CF954694A7C}"/>
              </a:ext>
            </a:extLst>
          </p:cNvPr>
          <p:cNvSpPr txBox="1"/>
          <p:nvPr/>
        </p:nvSpPr>
        <p:spPr>
          <a:xfrm>
            <a:off x="6554106" y="4871355"/>
            <a:ext cx="278492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Rev. Rick Summy</a:t>
            </a:r>
          </a:p>
          <a:p>
            <a:r>
              <a:rPr lang="en-US" dirty="0"/>
              <a:t>Program Director for Love </a:t>
            </a:r>
            <a:r>
              <a:rPr lang="en-US"/>
              <a:t>Revolution</a:t>
            </a:r>
            <a:endParaRPr lang="en-US" dirty="0"/>
          </a:p>
        </p:txBody>
      </p:sp>
      <p:pic>
        <p:nvPicPr>
          <p:cNvPr id="13" name="Picture 12" descr="A person pointing at a painting&#10;&#10;AI-generated content may be incorrect.">
            <a:extLst>
              <a:ext uri="{FF2B5EF4-FFF2-40B4-BE49-F238E27FC236}">
                <a16:creationId xmlns:a16="http://schemas.microsoft.com/office/drawing/2014/main" id="{F1528ED1-08C7-779A-48E7-3615DC6C4291}"/>
              </a:ext>
            </a:extLst>
          </p:cNvPr>
          <p:cNvPicPr>
            <a:picLocks noChangeAspect="1"/>
          </p:cNvPicPr>
          <p:nvPr/>
        </p:nvPicPr>
        <p:blipFill>
          <a:blip r:embed="rId7"/>
          <a:stretch>
            <a:fillRect/>
          </a:stretch>
        </p:blipFill>
        <p:spPr>
          <a:xfrm>
            <a:off x="9690646" y="2566361"/>
            <a:ext cx="1732188" cy="2309585"/>
          </a:xfrm>
          <a:prstGeom prst="rect">
            <a:avLst/>
          </a:prstGeom>
        </p:spPr>
      </p:pic>
      <p:sp>
        <p:nvSpPr>
          <p:cNvPr id="14" name="TextBox 13">
            <a:extLst>
              <a:ext uri="{FF2B5EF4-FFF2-40B4-BE49-F238E27FC236}">
                <a16:creationId xmlns:a16="http://schemas.microsoft.com/office/drawing/2014/main" id="{A125BC6E-985B-CF83-9DDF-9DB4D228E326}"/>
              </a:ext>
            </a:extLst>
          </p:cNvPr>
          <p:cNvSpPr txBox="1"/>
          <p:nvPr/>
        </p:nvSpPr>
        <p:spPr>
          <a:xfrm>
            <a:off x="9538606" y="4835070"/>
            <a:ext cx="263978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 Rev. Kayla Sadowy</a:t>
            </a:r>
          </a:p>
          <a:p>
            <a:r>
              <a:rPr lang="en-US" dirty="0"/>
              <a:t>Grant Evaluator–Love Revolution</a:t>
            </a:r>
          </a:p>
        </p:txBody>
      </p:sp>
    </p:spTree>
    <p:extLst>
      <p:ext uri="{BB962C8B-B14F-4D97-AF65-F5344CB8AC3E}">
        <p14:creationId xmlns:p14="http://schemas.microsoft.com/office/powerpoint/2010/main" val="3622310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8F1A4-0EF4-3414-9EA3-47E105688C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29AD24-1766-52DB-7B93-7C1BFB127064}"/>
              </a:ext>
            </a:extLst>
          </p:cNvPr>
          <p:cNvSpPr>
            <a:spLocks noGrp="1"/>
          </p:cNvSpPr>
          <p:nvPr>
            <p:ph type="title"/>
          </p:nvPr>
        </p:nvSpPr>
        <p:spPr/>
        <p:txBody>
          <a:bodyPr/>
          <a:lstStyle/>
          <a:p>
            <a:r>
              <a:rPr lang="en-US" dirty="0"/>
              <a:t>Synod Staff </a:t>
            </a:r>
          </a:p>
        </p:txBody>
      </p:sp>
      <p:pic>
        <p:nvPicPr>
          <p:cNvPr id="5" name="Picture 4" descr="A logo with a cross in the middle&#10;&#10;AI-generated content may be incorrect.">
            <a:extLst>
              <a:ext uri="{FF2B5EF4-FFF2-40B4-BE49-F238E27FC236}">
                <a16:creationId xmlns:a16="http://schemas.microsoft.com/office/drawing/2014/main" id="{A76AB8EB-A6C7-E457-5516-4CD181F1CBB5}"/>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pic>
        <p:nvPicPr>
          <p:cNvPr id="6" name="Picture 5" descr="A person in a purple shirt&#10;&#10;AI-generated content may be incorrect.">
            <a:extLst>
              <a:ext uri="{FF2B5EF4-FFF2-40B4-BE49-F238E27FC236}">
                <a16:creationId xmlns:a16="http://schemas.microsoft.com/office/drawing/2014/main" id="{6734F9D2-2254-BB2C-305E-D0B30D2B4240}"/>
              </a:ext>
            </a:extLst>
          </p:cNvPr>
          <p:cNvPicPr>
            <a:picLocks noChangeAspect="1"/>
          </p:cNvPicPr>
          <p:nvPr/>
        </p:nvPicPr>
        <p:blipFill>
          <a:blip r:embed="rId4"/>
          <a:stretch>
            <a:fillRect/>
          </a:stretch>
        </p:blipFill>
        <p:spPr>
          <a:xfrm>
            <a:off x="745671" y="2505530"/>
            <a:ext cx="2309585" cy="2309585"/>
          </a:xfrm>
          <a:prstGeom prst="rect">
            <a:avLst/>
          </a:prstGeom>
        </p:spPr>
      </p:pic>
      <p:sp>
        <p:nvSpPr>
          <p:cNvPr id="7" name="TextBox 6">
            <a:extLst>
              <a:ext uri="{FF2B5EF4-FFF2-40B4-BE49-F238E27FC236}">
                <a16:creationId xmlns:a16="http://schemas.microsoft.com/office/drawing/2014/main" id="{D81F73A8-8226-EB8D-D333-4C464951EA96}"/>
              </a:ext>
            </a:extLst>
          </p:cNvPr>
          <p:cNvSpPr txBox="1"/>
          <p:nvPr/>
        </p:nvSpPr>
        <p:spPr>
          <a:xfrm>
            <a:off x="663548" y="4922583"/>
            <a:ext cx="239485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 Rev. Annemarie </a:t>
            </a:r>
            <a:r>
              <a:rPr lang="en-US"/>
              <a:t>Hartner Cook</a:t>
            </a:r>
          </a:p>
          <a:p>
            <a:r>
              <a:rPr lang="en-US"/>
              <a:t>Program Director – Faith Alive </a:t>
            </a:r>
            <a:endParaRPr lang="en-US" dirty="0"/>
          </a:p>
          <a:p>
            <a:endParaRPr lang="en-US" dirty="0"/>
          </a:p>
        </p:txBody>
      </p:sp>
      <p:pic>
        <p:nvPicPr>
          <p:cNvPr id="3" name="Picture 2" descr="A person in a suit holding a radio&#10;&#10;AI-generated content may be incorrect.">
            <a:extLst>
              <a:ext uri="{FF2B5EF4-FFF2-40B4-BE49-F238E27FC236}">
                <a16:creationId xmlns:a16="http://schemas.microsoft.com/office/drawing/2014/main" id="{BEC92B34-B9E6-3F25-6140-2D76734DBD62}"/>
              </a:ext>
            </a:extLst>
          </p:cNvPr>
          <p:cNvPicPr>
            <a:picLocks noChangeAspect="1"/>
          </p:cNvPicPr>
          <p:nvPr/>
        </p:nvPicPr>
        <p:blipFill>
          <a:blip r:embed="rId5"/>
          <a:stretch>
            <a:fillRect/>
          </a:stretch>
        </p:blipFill>
        <p:spPr>
          <a:xfrm>
            <a:off x="3787870" y="2501920"/>
            <a:ext cx="2295037" cy="2320538"/>
          </a:xfrm>
          <a:prstGeom prst="rect">
            <a:avLst/>
          </a:prstGeom>
        </p:spPr>
      </p:pic>
      <p:sp>
        <p:nvSpPr>
          <p:cNvPr id="4" name="TextBox 3">
            <a:extLst>
              <a:ext uri="{FF2B5EF4-FFF2-40B4-BE49-F238E27FC236}">
                <a16:creationId xmlns:a16="http://schemas.microsoft.com/office/drawing/2014/main" id="{97CCDB48-840D-AD1D-49F3-3DD5D411DCD0}"/>
              </a:ext>
            </a:extLst>
          </p:cNvPr>
          <p:cNvSpPr txBox="1"/>
          <p:nvPr/>
        </p:nvSpPr>
        <p:spPr>
          <a:xfrm>
            <a:off x="3773446" y="4922049"/>
            <a:ext cx="278492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Rev. Bryan Penman</a:t>
            </a:r>
          </a:p>
          <a:p>
            <a:r>
              <a:rPr lang="en-US"/>
              <a:t>Bishop</a:t>
            </a:r>
            <a:endParaRPr lang="en-US" dirty="0"/>
          </a:p>
          <a:p>
            <a:endParaRPr lang="en-US" dirty="0"/>
          </a:p>
        </p:txBody>
      </p:sp>
    </p:spTree>
    <p:extLst>
      <p:ext uri="{BB962C8B-B14F-4D97-AF65-F5344CB8AC3E}">
        <p14:creationId xmlns:p14="http://schemas.microsoft.com/office/powerpoint/2010/main" val="4261715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26543-B117-E72A-CE5D-1E2FAA1671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364C2C-0649-341D-221C-54037BDD0F9B}"/>
              </a:ext>
            </a:extLst>
          </p:cNvPr>
          <p:cNvSpPr>
            <a:spLocks noGrp="1"/>
          </p:cNvSpPr>
          <p:nvPr>
            <p:ph type="title"/>
          </p:nvPr>
        </p:nvSpPr>
        <p:spPr/>
        <p:txBody>
          <a:bodyPr>
            <a:normAutofit fontScale="90000"/>
          </a:bodyPr>
          <a:lstStyle/>
          <a:p>
            <a:r>
              <a:rPr lang="en-US" dirty="0"/>
              <a:t>Your role as council members </a:t>
            </a:r>
          </a:p>
        </p:txBody>
      </p:sp>
      <p:sp>
        <p:nvSpPr>
          <p:cNvPr id="5" name="TextBox 4">
            <a:extLst>
              <a:ext uri="{FF2B5EF4-FFF2-40B4-BE49-F238E27FC236}">
                <a16:creationId xmlns:a16="http://schemas.microsoft.com/office/drawing/2014/main" id="{76DC609C-0027-0214-51EE-A2B96F09BE84}"/>
              </a:ext>
            </a:extLst>
          </p:cNvPr>
          <p:cNvSpPr txBox="1"/>
          <p:nvPr/>
        </p:nvSpPr>
        <p:spPr>
          <a:xfrm>
            <a:off x="598713" y="2383201"/>
            <a:ext cx="11327191" cy="3333220"/>
          </a:xfrm>
          <a:prstGeom prst="rect">
            <a:avLst/>
          </a:prstGeom>
          <a:noFill/>
        </p:spPr>
        <p:txBody>
          <a:bodyPr wrap="square" lIns="91440" tIns="45720" rIns="91440" bIns="45720" anchor="t">
            <a:spAutoFit/>
          </a:bodyPr>
          <a:lstStyle/>
          <a:p>
            <a:pPr marL="800100" indent="-800100">
              <a:lnSpc>
                <a:spcPct val="107000"/>
              </a:lnSpc>
              <a:spcAft>
                <a:spcPts val="8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Lst>
            </a:pPr>
            <a:r>
              <a:rPr lang="en-US" sz="3200" spc="-20" dirty="0">
                <a:effectLst/>
                <a:latin typeface="Franklin Gothic"/>
                <a:ea typeface="Calibri"/>
                <a:cs typeface="Arial"/>
              </a:rPr>
              <a:t> </a:t>
            </a:r>
            <a:r>
              <a:rPr lang="en-US" sz="3200" dirty="0">
                <a:latin typeface="Franklin Gothic"/>
                <a:ea typeface="Calibri"/>
                <a:cs typeface="Arial"/>
              </a:rPr>
              <a:t>3. </a:t>
            </a:r>
            <a:r>
              <a:rPr lang="en-US" sz="3200" dirty="0">
                <a:effectLst/>
                <a:latin typeface="Franklin Gothic"/>
                <a:ea typeface="Calibri"/>
                <a:cs typeface="Arial"/>
              </a:rPr>
              <a:t>To oversee and provide for the </a:t>
            </a:r>
            <a:r>
              <a:rPr lang="en-US" sz="3200" b="1" dirty="0">
                <a:effectLst/>
                <a:latin typeface="Franklin Gothic"/>
                <a:ea typeface="Calibri"/>
                <a:cs typeface="Arial"/>
              </a:rPr>
              <a:t>administration </a:t>
            </a:r>
            <a:r>
              <a:rPr lang="en-US" sz="3200" dirty="0">
                <a:effectLst/>
                <a:latin typeface="Franklin Gothic"/>
                <a:ea typeface="Calibri"/>
                <a:cs typeface="Arial"/>
              </a:rPr>
              <a:t>of this </a:t>
            </a:r>
            <a:r>
              <a:rPr lang="en-US" sz="3200" dirty="0">
                <a:latin typeface="Franklin Gothic"/>
                <a:ea typeface="Calibri"/>
                <a:cs typeface="Arial"/>
              </a:rPr>
              <a:t> </a:t>
            </a:r>
            <a:r>
              <a:rPr lang="en-US" sz="3200" dirty="0">
                <a:effectLst/>
                <a:latin typeface="Franklin Gothic"/>
                <a:ea typeface="Calibri"/>
                <a:cs typeface="Arial"/>
              </a:rPr>
              <a:t>congregation to enable it to fulfill its functions and perform its mission.</a:t>
            </a:r>
            <a:endParaRPr lang="en-US"/>
          </a:p>
          <a:p>
            <a:pPr marL="800100" indent="-800100">
              <a:lnSpc>
                <a:spcPct val="107000"/>
              </a:lnSpc>
              <a:spcAft>
                <a:spcPts val="8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Lst>
            </a:pPr>
            <a:r>
              <a:rPr lang="en-US" sz="3200" dirty="0">
                <a:latin typeface="Franklin Gothic"/>
                <a:ea typeface="Calibri"/>
                <a:cs typeface="Arial"/>
              </a:rPr>
              <a:t>4. </a:t>
            </a:r>
            <a:r>
              <a:rPr lang="en-US" sz="3200" dirty="0">
                <a:effectLst/>
                <a:latin typeface="Franklin Gothic"/>
                <a:ea typeface="Calibri"/>
                <a:cs typeface="Arial"/>
              </a:rPr>
              <a:t>To maintain supportive </a:t>
            </a:r>
            <a:r>
              <a:rPr lang="en-US" sz="3200" b="1" dirty="0">
                <a:effectLst/>
                <a:latin typeface="Franklin Gothic"/>
                <a:ea typeface="Calibri"/>
                <a:cs typeface="Arial"/>
              </a:rPr>
              <a:t>relationships </a:t>
            </a:r>
            <a:r>
              <a:rPr lang="en-US" sz="3200" dirty="0">
                <a:effectLst/>
                <a:latin typeface="Franklin Gothic"/>
                <a:ea typeface="Calibri"/>
                <a:cs typeface="Arial"/>
              </a:rPr>
              <a:t>with the rostered minister(s) and staff and help them annually to evaluate the fulfillment of their calling or employment.</a:t>
            </a:r>
          </a:p>
        </p:txBody>
      </p:sp>
      <p:pic>
        <p:nvPicPr>
          <p:cNvPr id="6" name="Picture 5" descr="A logo with a cross in the middle&#10;&#10;AI-generated content may be incorrect.">
            <a:extLst>
              <a:ext uri="{FF2B5EF4-FFF2-40B4-BE49-F238E27FC236}">
                <a16:creationId xmlns:a16="http://schemas.microsoft.com/office/drawing/2014/main" id="{4614E5DE-3236-8198-75EE-9C79880F05F3}"/>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Tree>
    <p:extLst>
      <p:ext uri="{BB962C8B-B14F-4D97-AF65-F5344CB8AC3E}">
        <p14:creationId xmlns:p14="http://schemas.microsoft.com/office/powerpoint/2010/main" val="3397964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8F3C-C0AE-AD7C-9238-502CD1982823}"/>
              </a:ext>
            </a:extLst>
          </p:cNvPr>
          <p:cNvSpPr>
            <a:spLocks noGrp="1"/>
          </p:cNvSpPr>
          <p:nvPr>
            <p:ph type="title"/>
          </p:nvPr>
        </p:nvSpPr>
        <p:spPr/>
        <p:txBody>
          <a:bodyPr/>
          <a:lstStyle/>
          <a:p>
            <a:r>
              <a:rPr lang="en-US" dirty="0"/>
              <a:t>Deans </a:t>
            </a:r>
          </a:p>
        </p:txBody>
      </p:sp>
      <p:sp>
        <p:nvSpPr>
          <p:cNvPr id="3" name="Content Placeholder 2">
            <a:extLst>
              <a:ext uri="{FF2B5EF4-FFF2-40B4-BE49-F238E27FC236}">
                <a16:creationId xmlns:a16="http://schemas.microsoft.com/office/drawing/2014/main" id="{73436700-1461-8F87-D73C-ACA37905B549}"/>
              </a:ext>
            </a:extLst>
          </p:cNvPr>
          <p:cNvSpPr>
            <a:spLocks noGrp="1"/>
          </p:cNvSpPr>
          <p:nvPr>
            <p:ph idx="1"/>
          </p:nvPr>
        </p:nvSpPr>
        <p:spPr>
          <a:xfrm>
            <a:off x="358204" y="2466088"/>
            <a:ext cx="6100124" cy="3580786"/>
          </a:xfrm>
        </p:spPr>
        <p:txBody>
          <a:bodyPr vert="horz" lIns="91440" tIns="45720" rIns="91440" bIns="45720" rtlCol="0" anchor="t">
            <a:normAutofit fontScale="92500" lnSpcReduction="10000"/>
          </a:bodyPr>
          <a:lstStyle/>
          <a:p>
            <a:r>
              <a:rPr lang="en-US" b="1" dirty="0"/>
              <a:t>Role of the deans </a:t>
            </a:r>
          </a:p>
          <a:p>
            <a:r>
              <a:rPr lang="en-US" b="1" dirty="0"/>
              <a:t>When to call a dean </a:t>
            </a:r>
          </a:p>
          <a:p>
            <a:endParaRPr lang="en-US" dirty="0"/>
          </a:p>
          <a:p>
            <a:r>
              <a:rPr lang="en-US" dirty="0"/>
              <a:t>Central Philadelphia: The Rev. Noah Hepler</a:t>
            </a:r>
          </a:p>
          <a:p>
            <a:r>
              <a:rPr lang="en-US" dirty="0"/>
              <a:t>Chester: The Rev. Chris Franz</a:t>
            </a:r>
          </a:p>
          <a:p>
            <a:r>
              <a:rPr lang="en-US" dirty="0"/>
              <a:t>Delaware: The Rev. Marie Sager</a:t>
            </a:r>
          </a:p>
          <a:p>
            <a:r>
              <a:rPr lang="en-US" dirty="0"/>
              <a:t>Lower Bucks: The Rev. Nathan Krause</a:t>
            </a:r>
          </a:p>
        </p:txBody>
      </p:sp>
      <p:pic>
        <p:nvPicPr>
          <p:cNvPr id="5" name="Picture 4" descr="A logo with a cross in the middle&#10;&#10;AI-generated content may be incorrect.">
            <a:extLst>
              <a:ext uri="{FF2B5EF4-FFF2-40B4-BE49-F238E27FC236}">
                <a16:creationId xmlns:a16="http://schemas.microsoft.com/office/drawing/2014/main" id="{7A63501B-D522-2522-3FB1-44AA40C54203}"/>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
        <p:nvSpPr>
          <p:cNvPr id="6" name="Content Placeholder 2">
            <a:extLst>
              <a:ext uri="{FF2B5EF4-FFF2-40B4-BE49-F238E27FC236}">
                <a16:creationId xmlns:a16="http://schemas.microsoft.com/office/drawing/2014/main" id="{6096B34B-032F-2C4C-23E8-50F91F9C0833}"/>
              </a:ext>
            </a:extLst>
          </p:cNvPr>
          <p:cNvSpPr txBox="1">
            <a:spLocks/>
          </p:cNvSpPr>
          <p:nvPr/>
        </p:nvSpPr>
        <p:spPr>
          <a:xfrm>
            <a:off x="6587394" y="2464807"/>
            <a:ext cx="6100124" cy="3580786"/>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dirty="0"/>
              <a:t>Lower </a:t>
            </a:r>
            <a:br>
              <a:rPr lang="en-US" dirty="0"/>
            </a:br>
            <a:r>
              <a:rPr lang="en-US" dirty="0"/>
              <a:t>Montgomery: The Rev. Julie </a:t>
            </a:r>
            <a:r>
              <a:rPr lang="en-US" dirty="0" err="1"/>
              <a:t>DeWerth</a:t>
            </a:r>
            <a:endParaRPr lang="en-US" dirty="0"/>
          </a:p>
          <a:p>
            <a:r>
              <a:rPr lang="en-US" dirty="0"/>
              <a:t>Northeast/Northwest Philadelphia: </a:t>
            </a:r>
            <a:br>
              <a:rPr lang="en-US" dirty="0"/>
            </a:br>
            <a:r>
              <a:rPr lang="en-US" dirty="0"/>
              <a:t>The Rev. Daniel Eisenberg</a:t>
            </a:r>
          </a:p>
          <a:p>
            <a:r>
              <a:rPr lang="en-US" dirty="0"/>
              <a:t>Upper Bucks: The Rev. Erika Wesch</a:t>
            </a:r>
          </a:p>
          <a:p>
            <a:r>
              <a:rPr lang="en-US" dirty="0"/>
              <a:t>Upper </a:t>
            </a:r>
            <a:br>
              <a:rPr lang="en-US" dirty="0"/>
            </a:br>
            <a:r>
              <a:rPr lang="en-US" dirty="0"/>
              <a:t>Montgomery: The Rev. Matthew Finney</a:t>
            </a:r>
          </a:p>
        </p:txBody>
      </p:sp>
    </p:spTree>
    <p:extLst>
      <p:ext uri="{BB962C8B-B14F-4D97-AF65-F5344CB8AC3E}">
        <p14:creationId xmlns:p14="http://schemas.microsoft.com/office/powerpoint/2010/main" val="3316268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6D53-FE6E-2B91-F927-EB5A6003339D}"/>
              </a:ext>
            </a:extLst>
          </p:cNvPr>
          <p:cNvSpPr>
            <a:spLocks noGrp="1"/>
          </p:cNvSpPr>
          <p:nvPr>
            <p:ph type="title"/>
          </p:nvPr>
        </p:nvSpPr>
        <p:spPr/>
        <p:txBody>
          <a:bodyPr/>
          <a:lstStyle/>
          <a:p>
            <a:r>
              <a:rPr lang="en-US" dirty="0"/>
              <a:t>Love Revolution </a:t>
            </a:r>
          </a:p>
        </p:txBody>
      </p:sp>
      <p:sp>
        <p:nvSpPr>
          <p:cNvPr id="3" name="Content Placeholder 2">
            <a:extLst>
              <a:ext uri="{FF2B5EF4-FFF2-40B4-BE49-F238E27FC236}">
                <a16:creationId xmlns:a16="http://schemas.microsoft.com/office/drawing/2014/main" id="{325B6ACE-5BC4-6C57-69F8-87AC74A97152}"/>
              </a:ext>
            </a:extLst>
          </p:cNvPr>
          <p:cNvSpPr>
            <a:spLocks noGrp="1"/>
          </p:cNvSpPr>
          <p:nvPr>
            <p:ph idx="1"/>
          </p:nvPr>
        </p:nvSpPr>
        <p:spPr/>
        <p:txBody>
          <a:bodyPr vert="horz" lIns="91440" tIns="45720" rIns="91440" bIns="45720" rtlCol="0" anchor="t">
            <a:normAutofit fontScale="92500" lnSpcReduction="10000"/>
          </a:bodyPr>
          <a:lstStyle/>
          <a:p>
            <a:r>
              <a:rPr lang="en-US" dirty="0"/>
              <a:t>Helping our congregations Love God and Love Neighbor:</a:t>
            </a:r>
          </a:p>
          <a:p>
            <a:r>
              <a:rPr lang="en-US" dirty="0"/>
              <a:t>Deep Dive into the Baptismal Covenant:</a:t>
            </a:r>
          </a:p>
          <a:p>
            <a:pPr marL="457200" indent="-457200">
              <a:buFont typeface="Calibri" panose="020B0604020202020204" pitchFamily="34" charset="0"/>
              <a:buChar char="-"/>
            </a:pPr>
            <a:r>
              <a:rPr lang="en-US" b="1" dirty="0"/>
              <a:t>LIVE</a:t>
            </a:r>
            <a:r>
              <a:rPr lang="en-US" dirty="0"/>
              <a:t> among God's Faithful People</a:t>
            </a:r>
          </a:p>
          <a:p>
            <a:pPr marL="457200" indent="-457200">
              <a:buFont typeface="Calibri" panose="020B0604020202020204" pitchFamily="34" charset="0"/>
              <a:buChar char="-"/>
            </a:pPr>
            <a:r>
              <a:rPr lang="en-US" b="1" dirty="0"/>
              <a:t>HEAR</a:t>
            </a:r>
            <a:r>
              <a:rPr lang="en-US" dirty="0"/>
              <a:t> God's word and share in the supper</a:t>
            </a:r>
          </a:p>
          <a:p>
            <a:pPr marL="457200" indent="-457200">
              <a:buFont typeface="Calibri" panose="020B0604020202020204" pitchFamily="34" charset="0"/>
              <a:buChar char="-"/>
            </a:pPr>
            <a:r>
              <a:rPr lang="en-US" b="1" dirty="0"/>
              <a:t>PROCLAIM</a:t>
            </a:r>
            <a:r>
              <a:rPr lang="en-US" dirty="0"/>
              <a:t> the Good News in both word and deed</a:t>
            </a:r>
          </a:p>
          <a:p>
            <a:pPr marL="457200" indent="-457200">
              <a:buFont typeface="Calibri" panose="020B0604020202020204" pitchFamily="34" charset="0"/>
              <a:buChar char="-"/>
            </a:pPr>
            <a:r>
              <a:rPr lang="en-US" b="1" dirty="0"/>
              <a:t>SERVE</a:t>
            </a:r>
            <a:r>
              <a:rPr lang="en-US" dirty="0"/>
              <a:t> all people following the example of Jesus </a:t>
            </a:r>
          </a:p>
          <a:p>
            <a:pPr marL="457200" indent="-457200">
              <a:buFont typeface="Calibri" panose="020B0604020202020204" pitchFamily="34" charset="0"/>
              <a:buChar char="-"/>
            </a:pPr>
            <a:r>
              <a:rPr lang="en-US" b="1" dirty="0"/>
              <a:t>STRIVE</a:t>
            </a:r>
            <a:r>
              <a:rPr lang="en-US" dirty="0"/>
              <a:t> for justice and peace in all the earth. </a:t>
            </a:r>
          </a:p>
        </p:txBody>
      </p:sp>
      <p:pic>
        <p:nvPicPr>
          <p:cNvPr id="5" name="Picture 4" descr="A logo with a cross in the middle&#10;&#10;AI-generated content may be incorrect.">
            <a:extLst>
              <a:ext uri="{FF2B5EF4-FFF2-40B4-BE49-F238E27FC236}">
                <a16:creationId xmlns:a16="http://schemas.microsoft.com/office/drawing/2014/main" id="{49A71C73-8FA6-A1EF-8320-092CA39538BC}"/>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pic>
        <p:nvPicPr>
          <p:cNvPr id="6" name="Picture 5" descr="A black background with white text and a colorful flower with a black cross&#10;&#10;AI-generated content may be incorrect.">
            <a:extLst>
              <a:ext uri="{FF2B5EF4-FFF2-40B4-BE49-F238E27FC236}">
                <a16:creationId xmlns:a16="http://schemas.microsoft.com/office/drawing/2014/main" id="{65DA6AB8-EB5C-6919-C645-918FB1EEB8AB}"/>
              </a:ext>
            </a:extLst>
          </p:cNvPr>
          <p:cNvPicPr>
            <a:picLocks noChangeAspect="1"/>
          </p:cNvPicPr>
          <p:nvPr/>
        </p:nvPicPr>
        <p:blipFill>
          <a:blip r:embed="rId4"/>
          <a:stretch>
            <a:fillRect/>
          </a:stretch>
        </p:blipFill>
        <p:spPr>
          <a:xfrm>
            <a:off x="8479865" y="-281535"/>
            <a:ext cx="2862943" cy="2862942"/>
          </a:xfrm>
          <a:prstGeom prst="rect">
            <a:avLst/>
          </a:prstGeom>
        </p:spPr>
      </p:pic>
    </p:spTree>
    <p:extLst>
      <p:ext uri="{BB962C8B-B14F-4D97-AF65-F5344CB8AC3E}">
        <p14:creationId xmlns:p14="http://schemas.microsoft.com/office/powerpoint/2010/main" val="146305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FD2A-02C4-C0F8-97BD-FA5896A1A5EC}"/>
              </a:ext>
            </a:extLst>
          </p:cNvPr>
          <p:cNvSpPr>
            <a:spLocks noGrp="1"/>
          </p:cNvSpPr>
          <p:nvPr>
            <p:ph type="title"/>
          </p:nvPr>
        </p:nvSpPr>
        <p:spPr/>
        <p:txBody>
          <a:bodyPr/>
          <a:lstStyle/>
          <a:p>
            <a:r>
              <a:rPr lang="en-US" dirty="0"/>
              <a:t>Faith Alive </a:t>
            </a:r>
          </a:p>
        </p:txBody>
      </p:sp>
      <p:sp>
        <p:nvSpPr>
          <p:cNvPr id="3" name="Content Placeholder 2">
            <a:extLst>
              <a:ext uri="{FF2B5EF4-FFF2-40B4-BE49-F238E27FC236}">
                <a16:creationId xmlns:a16="http://schemas.microsoft.com/office/drawing/2014/main" id="{BC49F0D6-D52C-18E2-FAAE-0660B4EB026D}"/>
              </a:ext>
            </a:extLst>
          </p:cNvPr>
          <p:cNvSpPr>
            <a:spLocks noGrp="1"/>
          </p:cNvSpPr>
          <p:nvPr>
            <p:ph idx="1"/>
          </p:nvPr>
        </p:nvSpPr>
        <p:spPr>
          <a:xfrm>
            <a:off x="960120" y="2587752"/>
            <a:ext cx="6222855" cy="3593592"/>
          </a:xfrm>
        </p:spPr>
        <p:txBody>
          <a:bodyPr vert="horz" lIns="91440" tIns="45720" rIns="91440" bIns="45720" rtlCol="0" anchor="t">
            <a:noAutofit/>
          </a:bodyPr>
          <a:lstStyle/>
          <a:p>
            <a:r>
              <a:rPr lang="en-US" sz="3200" dirty="0"/>
              <a:t>Helping Congregations re-imagine worship from a child-centric lens</a:t>
            </a:r>
            <a:br>
              <a:rPr lang="en-US" sz="3200" dirty="0"/>
            </a:br>
            <a:endParaRPr lang="en-US" sz="1000" dirty="0"/>
          </a:p>
          <a:p>
            <a:r>
              <a:rPr lang="en-US" sz="3200" dirty="0"/>
              <a:t>Developing resources this year</a:t>
            </a:r>
          </a:p>
          <a:p>
            <a:endParaRPr lang="en-US" sz="1000" dirty="0"/>
          </a:p>
          <a:p>
            <a:r>
              <a:rPr lang="en-US" sz="3200" dirty="0"/>
              <a:t>More to come in the Fall of 2025</a:t>
            </a:r>
          </a:p>
        </p:txBody>
      </p:sp>
      <p:pic>
        <p:nvPicPr>
          <p:cNvPr id="5" name="Picture 4" descr="A logo with a cross in the middle&#10;&#10;AI-generated content may be incorrect.">
            <a:extLst>
              <a:ext uri="{FF2B5EF4-FFF2-40B4-BE49-F238E27FC236}">
                <a16:creationId xmlns:a16="http://schemas.microsoft.com/office/drawing/2014/main" id="{B59BD89F-F4E4-2110-A180-F52943BB51AC}"/>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pic>
        <p:nvPicPr>
          <p:cNvPr id="6" name="Picture 5" descr="A purple background with white text and colorful splatters&#10;&#10;AI-generated content may be incorrect.">
            <a:extLst>
              <a:ext uri="{FF2B5EF4-FFF2-40B4-BE49-F238E27FC236}">
                <a16:creationId xmlns:a16="http://schemas.microsoft.com/office/drawing/2014/main" id="{D0C179CE-19F5-B4D8-60B9-CB4203509AEF}"/>
              </a:ext>
            </a:extLst>
          </p:cNvPr>
          <p:cNvPicPr>
            <a:picLocks noChangeAspect="1"/>
          </p:cNvPicPr>
          <p:nvPr/>
        </p:nvPicPr>
        <p:blipFill>
          <a:blip r:embed="rId4"/>
          <a:stretch>
            <a:fillRect/>
          </a:stretch>
        </p:blipFill>
        <p:spPr>
          <a:xfrm>
            <a:off x="7576458" y="2242457"/>
            <a:ext cx="4613728" cy="4622800"/>
          </a:xfrm>
          <a:prstGeom prst="rect">
            <a:avLst/>
          </a:prstGeom>
        </p:spPr>
      </p:pic>
    </p:spTree>
    <p:extLst>
      <p:ext uri="{BB962C8B-B14F-4D97-AF65-F5344CB8AC3E}">
        <p14:creationId xmlns:p14="http://schemas.microsoft.com/office/powerpoint/2010/main" val="1759414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DC9A-2DE8-5367-F060-6AF2BF2062A2}"/>
              </a:ext>
            </a:extLst>
          </p:cNvPr>
          <p:cNvSpPr>
            <a:spLocks noGrp="1"/>
          </p:cNvSpPr>
          <p:nvPr>
            <p:ph type="title"/>
          </p:nvPr>
        </p:nvSpPr>
        <p:spPr/>
        <p:txBody>
          <a:bodyPr/>
          <a:lstStyle/>
          <a:p>
            <a:r>
              <a:rPr lang="en-US" dirty="0"/>
              <a:t>Ponder Anew </a:t>
            </a:r>
          </a:p>
        </p:txBody>
      </p:sp>
      <p:sp>
        <p:nvSpPr>
          <p:cNvPr id="3" name="Content Placeholder 2">
            <a:extLst>
              <a:ext uri="{FF2B5EF4-FFF2-40B4-BE49-F238E27FC236}">
                <a16:creationId xmlns:a16="http://schemas.microsoft.com/office/drawing/2014/main" id="{64BB1799-B284-A3D9-4624-20BDF1EA23E0}"/>
              </a:ext>
            </a:extLst>
          </p:cNvPr>
          <p:cNvSpPr>
            <a:spLocks noGrp="1"/>
          </p:cNvSpPr>
          <p:nvPr>
            <p:ph idx="1"/>
          </p:nvPr>
        </p:nvSpPr>
        <p:spPr/>
        <p:txBody>
          <a:bodyPr vert="horz" lIns="91440" tIns="45720" rIns="91440" bIns="45720" rtlCol="0" anchor="t">
            <a:noAutofit/>
          </a:bodyPr>
          <a:lstStyle/>
          <a:p>
            <a:r>
              <a:rPr lang="en-US" sz="3200" dirty="0"/>
              <a:t>At Synod Assembly we will be rolling out new resources for congregations in transition. </a:t>
            </a:r>
          </a:p>
          <a:p>
            <a:endParaRPr lang="en-US" sz="3200" dirty="0"/>
          </a:p>
          <a:p>
            <a:r>
              <a:rPr lang="en-US" sz="3200" dirty="0"/>
              <a:t>We have been working with our Interims and our TMDT team to lean into a new future for interim ministry – one that fits the church we are becoming and that is grounded in a sense of vitality. </a:t>
            </a:r>
          </a:p>
        </p:txBody>
      </p:sp>
      <p:pic>
        <p:nvPicPr>
          <p:cNvPr id="5" name="Picture 4" descr="A logo with a cross in the middle&#10;&#10;AI-generated content may be incorrect.">
            <a:extLst>
              <a:ext uri="{FF2B5EF4-FFF2-40B4-BE49-F238E27FC236}">
                <a16:creationId xmlns:a16="http://schemas.microsoft.com/office/drawing/2014/main" id="{7122B932-6BA1-7163-DAB9-65827C563ED9}"/>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Tree>
    <p:extLst>
      <p:ext uri="{BB962C8B-B14F-4D97-AF65-F5344CB8AC3E}">
        <p14:creationId xmlns:p14="http://schemas.microsoft.com/office/powerpoint/2010/main" val="1165906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6E861-FEBD-6702-B1D7-93323E81DF45}"/>
              </a:ext>
            </a:extLst>
          </p:cNvPr>
          <p:cNvSpPr>
            <a:spLocks noGrp="1"/>
          </p:cNvSpPr>
          <p:nvPr>
            <p:ph type="title"/>
          </p:nvPr>
        </p:nvSpPr>
        <p:spPr/>
        <p:txBody>
          <a:bodyPr/>
          <a:lstStyle/>
          <a:p>
            <a:r>
              <a:rPr lang="en-US" dirty="0"/>
              <a:t>Synod Assembly </a:t>
            </a:r>
          </a:p>
        </p:txBody>
      </p:sp>
      <p:sp>
        <p:nvSpPr>
          <p:cNvPr id="3" name="Content Placeholder 2">
            <a:extLst>
              <a:ext uri="{FF2B5EF4-FFF2-40B4-BE49-F238E27FC236}">
                <a16:creationId xmlns:a16="http://schemas.microsoft.com/office/drawing/2014/main" id="{AC97AE08-B6FB-67F9-C9CC-61318242981B}"/>
              </a:ext>
            </a:extLst>
          </p:cNvPr>
          <p:cNvSpPr>
            <a:spLocks noGrp="1"/>
          </p:cNvSpPr>
          <p:nvPr>
            <p:ph idx="1"/>
          </p:nvPr>
        </p:nvSpPr>
        <p:spPr>
          <a:xfrm>
            <a:off x="960120" y="2587752"/>
            <a:ext cx="5134283" cy="3593592"/>
          </a:xfrm>
        </p:spPr>
        <p:txBody>
          <a:bodyPr vert="horz" lIns="91440" tIns="45720" rIns="91440" bIns="45720" rtlCol="0" anchor="t">
            <a:noAutofit/>
          </a:bodyPr>
          <a:lstStyle/>
          <a:p>
            <a:pPr algn="ctr"/>
            <a:r>
              <a:rPr lang="en-US" sz="2800" b="1" dirty="0">
                <a:solidFill>
                  <a:srgbClr val="141827"/>
                </a:solidFill>
                <a:latin typeface="Segoe UI"/>
                <a:cs typeface="Segoe UI"/>
              </a:rPr>
              <a:t>2025 SEPA Synod Assembly</a:t>
            </a:r>
            <a:endParaRPr lang="en-US" sz="2800" dirty="0"/>
          </a:p>
          <a:p>
            <a:pPr algn="ctr"/>
            <a:r>
              <a:rPr lang="en-US" sz="2400" b="1" dirty="0">
                <a:solidFill>
                  <a:srgbClr val="141827"/>
                </a:solidFill>
                <a:latin typeface="Segoe UI"/>
                <a:cs typeface="Segoe UI"/>
              </a:rPr>
              <a:t>﻿</a:t>
            </a:r>
            <a:r>
              <a:rPr lang="en-US" sz="2400" b="1" i="1" dirty="0">
                <a:solidFill>
                  <a:srgbClr val="141827"/>
                </a:solidFill>
                <a:latin typeface="Segoe UI"/>
                <a:cs typeface="Segoe UI"/>
              </a:rPr>
              <a:t>Note new venue and date</a:t>
            </a:r>
            <a:endParaRPr lang="en-US" sz="2400" dirty="0"/>
          </a:p>
          <a:p>
            <a:r>
              <a:rPr lang="en-US" sz="2400" dirty="0">
                <a:solidFill>
                  <a:srgbClr val="141827"/>
                </a:solidFill>
                <a:latin typeface="Segoe UI"/>
                <a:cs typeface="Segoe UI"/>
              </a:rPr>
              <a:t>Mark your calendars and save the date:</a:t>
            </a:r>
            <a:endParaRPr lang="en-US" sz="2400" dirty="0"/>
          </a:p>
          <a:p>
            <a:r>
              <a:rPr lang="en-US" sz="2400" b="1" dirty="0">
                <a:solidFill>
                  <a:srgbClr val="141827"/>
                </a:solidFill>
                <a:latin typeface="Segoe UI"/>
                <a:cs typeface="Segoe UI"/>
              </a:rPr>
              <a:t>Friday, May 30th and Saturday, May 31st</a:t>
            </a:r>
            <a:endParaRPr lang="en-US" sz="2400" b="1" dirty="0"/>
          </a:p>
          <a:p>
            <a:r>
              <a:rPr lang="en-US" sz="2400" b="1" dirty="0">
                <a:solidFill>
                  <a:srgbClr val="141827"/>
                </a:solidFill>
                <a:latin typeface="Segoe UI"/>
                <a:cs typeface="Segoe UI"/>
              </a:rPr>
              <a:t>at Trinity Lutheran Church in Lansdale!</a:t>
            </a:r>
            <a:endParaRPr lang="en-US" sz="2400" b="1" dirty="0"/>
          </a:p>
          <a:p>
            <a:endParaRPr lang="en-US" sz="4000" dirty="0"/>
          </a:p>
        </p:txBody>
      </p:sp>
      <p:pic>
        <p:nvPicPr>
          <p:cNvPr id="6" name="Picture 5" descr="A logo with text on it&#10;&#10;AI-generated content may be incorrect.">
            <a:extLst>
              <a:ext uri="{FF2B5EF4-FFF2-40B4-BE49-F238E27FC236}">
                <a16:creationId xmlns:a16="http://schemas.microsoft.com/office/drawing/2014/main" id="{B2D82A5B-0B01-C11F-3A3B-E26E46A7C5CD}"/>
              </a:ext>
            </a:extLst>
          </p:cNvPr>
          <p:cNvPicPr>
            <a:picLocks noChangeAspect="1"/>
          </p:cNvPicPr>
          <p:nvPr/>
        </p:nvPicPr>
        <p:blipFill>
          <a:blip r:embed="rId2"/>
          <a:srcRect l="-119" t="19522" r="-34" b="-96"/>
          <a:stretch/>
        </p:blipFill>
        <p:spPr>
          <a:xfrm>
            <a:off x="6097814" y="3112781"/>
            <a:ext cx="5880948" cy="4730605"/>
          </a:xfrm>
          <a:prstGeom prst="rect">
            <a:avLst/>
          </a:prstGeom>
        </p:spPr>
      </p:pic>
    </p:spTree>
    <p:extLst>
      <p:ext uri="{BB962C8B-B14F-4D97-AF65-F5344CB8AC3E}">
        <p14:creationId xmlns:p14="http://schemas.microsoft.com/office/powerpoint/2010/main" val="2561232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4C165-8B64-A68E-5DFC-2128E3CCB69F}"/>
              </a:ext>
            </a:extLst>
          </p:cNvPr>
          <p:cNvSpPr>
            <a:spLocks noGrp="1"/>
          </p:cNvSpPr>
          <p:nvPr>
            <p:ph type="title"/>
          </p:nvPr>
        </p:nvSpPr>
        <p:spPr/>
        <p:txBody>
          <a:bodyPr>
            <a:normAutofit fontScale="90000"/>
          </a:bodyPr>
          <a:lstStyle/>
          <a:p>
            <a:r>
              <a:rPr lang="en-US" dirty="0"/>
              <a:t>Your role as council members </a:t>
            </a:r>
          </a:p>
        </p:txBody>
      </p:sp>
      <p:sp>
        <p:nvSpPr>
          <p:cNvPr id="5" name="TextBox 4">
            <a:extLst>
              <a:ext uri="{FF2B5EF4-FFF2-40B4-BE49-F238E27FC236}">
                <a16:creationId xmlns:a16="http://schemas.microsoft.com/office/drawing/2014/main" id="{D229576A-16BD-0815-B30A-C2D1D8B6315B}"/>
              </a:ext>
            </a:extLst>
          </p:cNvPr>
          <p:cNvSpPr txBox="1"/>
          <p:nvPr/>
        </p:nvSpPr>
        <p:spPr>
          <a:xfrm>
            <a:off x="598713" y="2405880"/>
            <a:ext cx="11327191" cy="2806281"/>
          </a:xfrm>
          <a:prstGeom prst="rect">
            <a:avLst/>
          </a:prstGeom>
          <a:noFill/>
        </p:spPr>
        <p:txBody>
          <a:bodyPr wrap="square" lIns="91440" tIns="45720" rIns="91440" bIns="45720" anchor="t">
            <a:spAutoFit/>
          </a:bodyPr>
          <a:lstStyle/>
          <a:p>
            <a:pPr marL="685800" indent="-685800">
              <a:lnSpc>
                <a:spcPct val="107000"/>
              </a:lnSpc>
              <a:spcAft>
                <a:spcPts val="8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Lst>
            </a:pPr>
            <a:r>
              <a:rPr lang="en-US" sz="2400" spc="-20" dirty="0">
                <a:effectLst/>
                <a:latin typeface="Franklin Gothic"/>
                <a:ea typeface="Calibri"/>
                <a:cs typeface="Arial"/>
              </a:rPr>
              <a:t> </a:t>
            </a:r>
            <a:r>
              <a:rPr lang="en-US" sz="3200" dirty="0">
                <a:latin typeface="Franklin Gothic"/>
                <a:ea typeface="Calibri"/>
                <a:cs typeface="Arial"/>
              </a:rPr>
              <a:t>5. To</a:t>
            </a:r>
            <a:r>
              <a:rPr lang="en-US" sz="3200" dirty="0">
                <a:effectLst/>
                <a:latin typeface="Franklin Gothic"/>
                <a:ea typeface="Calibri"/>
                <a:cs typeface="Arial"/>
              </a:rPr>
              <a:t> be </a:t>
            </a:r>
            <a:r>
              <a:rPr lang="en-US" sz="3200" b="1" dirty="0">
                <a:effectLst/>
                <a:latin typeface="Franklin Gothic"/>
                <a:ea typeface="Calibri"/>
                <a:cs typeface="Arial"/>
              </a:rPr>
              <a:t>examples </a:t>
            </a:r>
            <a:r>
              <a:rPr lang="en-US" sz="3200" dirty="0">
                <a:effectLst/>
                <a:latin typeface="Franklin Gothic"/>
                <a:ea typeface="Calibri"/>
                <a:cs typeface="Arial"/>
              </a:rPr>
              <a:t>individually and corporately of the style of life and ministry expected of all baptized persons.</a:t>
            </a:r>
            <a:endParaRPr lang="en-US" sz="3200">
              <a:effectLst/>
              <a:latin typeface="Franklin Gothic"/>
              <a:ea typeface="Calibri" panose="020F0502020204030204" pitchFamily="34" charset="0"/>
              <a:cs typeface="Arial" panose="020B0604020202020204" pitchFamily="34" charset="0"/>
            </a:endParaRPr>
          </a:p>
          <a:p>
            <a:pPr marL="685800" indent="-685800">
              <a:lnSpc>
                <a:spcPct val="107000"/>
              </a:lnSpc>
              <a:spcAft>
                <a:spcPts val="8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Lst>
            </a:pPr>
            <a:r>
              <a:rPr lang="en-US" sz="3200" dirty="0">
                <a:latin typeface="Franklin Gothic"/>
                <a:ea typeface="Calibri"/>
                <a:cs typeface="Arial"/>
              </a:rPr>
              <a:t>6. </a:t>
            </a:r>
            <a:r>
              <a:rPr lang="en-US" sz="3200" dirty="0">
                <a:effectLst/>
                <a:latin typeface="Franklin Gothic"/>
                <a:ea typeface="Calibri"/>
                <a:cs typeface="Arial"/>
              </a:rPr>
              <a:t>To promote a congregational climate of </a:t>
            </a:r>
            <a:r>
              <a:rPr lang="en-US" sz="3200" b="1" dirty="0">
                <a:effectLst/>
                <a:latin typeface="Franklin Gothic"/>
                <a:ea typeface="Calibri"/>
                <a:cs typeface="Arial"/>
              </a:rPr>
              <a:t>peace </a:t>
            </a:r>
            <a:r>
              <a:rPr lang="en-US" sz="3200" dirty="0">
                <a:effectLst/>
                <a:latin typeface="Franklin Gothic"/>
                <a:ea typeface="Calibri"/>
                <a:cs typeface="Arial"/>
              </a:rPr>
              <a:t>and goodwill and, as differences and conflicts arise, to endeavor to foster mutual understanding</a:t>
            </a:r>
            <a:r>
              <a:rPr lang="en-US" sz="3200" dirty="0">
                <a:latin typeface="Franklin Gothic"/>
                <a:ea typeface="Calibri"/>
                <a:cs typeface="Arial"/>
              </a:rPr>
              <a:t>.</a:t>
            </a:r>
            <a:endParaRPr lang="en-US" sz="3200" dirty="0">
              <a:effectLst/>
              <a:latin typeface="Franklin Gothic"/>
              <a:ea typeface="Calibri"/>
              <a:cs typeface="Arial"/>
            </a:endParaRPr>
          </a:p>
        </p:txBody>
      </p:sp>
      <p:pic>
        <p:nvPicPr>
          <p:cNvPr id="6" name="Picture 5" descr="A logo with a cross in the middle&#10;&#10;AI-generated content may be incorrect.">
            <a:extLst>
              <a:ext uri="{FF2B5EF4-FFF2-40B4-BE49-F238E27FC236}">
                <a16:creationId xmlns:a16="http://schemas.microsoft.com/office/drawing/2014/main" id="{3427BF90-9C7B-E8A6-FC1A-66561106F94C}"/>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Tree>
    <p:extLst>
      <p:ext uri="{BB962C8B-B14F-4D97-AF65-F5344CB8AC3E}">
        <p14:creationId xmlns:p14="http://schemas.microsoft.com/office/powerpoint/2010/main" val="970547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869AC-0EA4-2A6D-08E0-430986C26F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0FA4B5-4DDC-E202-5F65-E3BAFAAF7600}"/>
              </a:ext>
            </a:extLst>
          </p:cNvPr>
          <p:cNvSpPr>
            <a:spLocks noGrp="1"/>
          </p:cNvSpPr>
          <p:nvPr>
            <p:ph type="title"/>
          </p:nvPr>
        </p:nvSpPr>
        <p:spPr/>
        <p:txBody>
          <a:bodyPr>
            <a:normAutofit fontScale="90000"/>
          </a:bodyPr>
          <a:lstStyle/>
          <a:p>
            <a:r>
              <a:rPr lang="en-US" dirty="0"/>
              <a:t>Your role as council members </a:t>
            </a:r>
          </a:p>
        </p:txBody>
      </p:sp>
      <p:sp>
        <p:nvSpPr>
          <p:cNvPr id="5" name="TextBox 4">
            <a:extLst>
              <a:ext uri="{FF2B5EF4-FFF2-40B4-BE49-F238E27FC236}">
                <a16:creationId xmlns:a16="http://schemas.microsoft.com/office/drawing/2014/main" id="{03A8C276-6742-223D-E9A5-ACBC4388EF47}"/>
              </a:ext>
            </a:extLst>
          </p:cNvPr>
          <p:cNvSpPr txBox="1"/>
          <p:nvPr/>
        </p:nvSpPr>
        <p:spPr>
          <a:xfrm>
            <a:off x="598713" y="2405880"/>
            <a:ext cx="11327191" cy="4352217"/>
          </a:xfrm>
          <a:prstGeom prst="rect">
            <a:avLst/>
          </a:prstGeom>
          <a:noFill/>
        </p:spPr>
        <p:txBody>
          <a:bodyPr wrap="square" lIns="91440" tIns="45720" rIns="91440" bIns="45720" anchor="t">
            <a:spAutoFit/>
          </a:bodyPr>
          <a:lstStyle/>
          <a:p>
            <a:pPr marL="685800" indent="-685800">
              <a:lnSpc>
                <a:spcPct val="107000"/>
              </a:lnSpc>
              <a:spcAft>
                <a:spcPts val="8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Lst>
            </a:pPr>
            <a:r>
              <a:rPr lang="en-US" sz="3200" dirty="0">
                <a:latin typeface="Franklin Gothic"/>
                <a:ea typeface="Calibri"/>
                <a:cs typeface="Segoe UI"/>
              </a:rPr>
              <a:t>7. </a:t>
            </a:r>
            <a:r>
              <a:rPr lang="en-US" sz="3200" dirty="0">
                <a:effectLst/>
                <a:latin typeface="Franklin Gothic"/>
                <a:ea typeface="Calibri"/>
                <a:cs typeface="Segoe UI"/>
              </a:rPr>
              <a:t>To</a:t>
            </a:r>
            <a:r>
              <a:rPr lang="en-US" sz="3200" b="1" dirty="0">
                <a:effectLst/>
                <a:latin typeface="Franklin Gothic"/>
                <a:ea typeface="Calibri"/>
                <a:cs typeface="Segoe UI"/>
              </a:rPr>
              <a:t> arrange for pastoral service</a:t>
            </a:r>
            <a:r>
              <a:rPr lang="en-US" sz="3200" dirty="0">
                <a:effectLst/>
                <a:latin typeface="Franklin Gothic"/>
                <a:ea typeface="Calibri"/>
                <a:cs typeface="Segoe UI"/>
              </a:rPr>
              <a:t> during the sickness or absence of the pastor.</a:t>
            </a:r>
            <a:endParaRPr lang="en-US" sz="3200">
              <a:latin typeface="Franklin Gothic"/>
            </a:endParaRPr>
          </a:p>
          <a:p>
            <a:pPr marL="571500" marR="0" indent="-571500">
              <a:lnSpc>
                <a:spcPct val="107000"/>
              </a:lnSpc>
              <a:spcAft>
                <a:spcPts val="8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Lst>
            </a:pPr>
            <a:r>
              <a:rPr lang="en-US" sz="3200" dirty="0">
                <a:latin typeface="Franklin Gothic"/>
                <a:ea typeface="Calibri"/>
                <a:cs typeface="Segoe UI"/>
              </a:rPr>
              <a:t>8. </a:t>
            </a:r>
            <a:r>
              <a:rPr lang="en-US" sz="3200" dirty="0">
                <a:effectLst/>
                <a:latin typeface="Franklin Gothic"/>
                <a:ea typeface="Calibri"/>
                <a:cs typeface="Segoe UI"/>
              </a:rPr>
              <a:t>To emphasize </a:t>
            </a:r>
            <a:r>
              <a:rPr lang="en-US" sz="3200" b="1" dirty="0">
                <a:effectLst/>
                <a:latin typeface="Franklin Gothic"/>
                <a:ea typeface="Calibri"/>
                <a:cs typeface="Segoe UI"/>
              </a:rPr>
              <a:t>support of the synod and churchwide</a:t>
            </a:r>
            <a:r>
              <a:rPr lang="en-US" sz="3200" dirty="0">
                <a:effectLst/>
                <a:latin typeface="Franklin Gothic"/>
                <a:ea typeface="Calibri"/>
                <a:cs typeface="Segoe UI"/>
              </a:rPr>
              <a:t> organization of the Evangelical Lutheran Church in America as well as cooperation with other congregations, both Lutheran and non-Lutheran, subject to established policies of the synod and the Evangelical Lutheran Church in America.</a:t>
            </a:r>
            <a:endParaRPr lang="en-US" sz="3200">
              <a:latin typeface="Franklin Gothic"/>
              <a:ea typeface="Calibri"/>
              <a:cs typeface="Segoe UI"/>
            </a:endParaRPr>
          </a:p>
          <a:p>
            <a:pPr marL="685800" indent="-685800">
              <a:lnSpc>
                <a:spcPct val="107000"/>
              </a:lnSpc>
              <a:spcAft>
                <a:spcPts val="800"/>
              </a:spcAf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Lst>
            </a:pPr>
            <a:endParaRPr lang="en-US" sz="2400">
              <a:latin typeface="Segoe UI"/>
              <a:ea typeface="Calibri"/>
              <a:cs typeface="Segoe UI"/>
            </a:endParaRPr>
          </a:p>
        </p:txBody>
      </p:sp>
      <p:pic>
        <p:nvPicPr>
          <p:cNvPr id="6" name="Picture 5" descr="A logo with a cross in the middle&#10;&#10;AI-generated content may be incorrect.">
            <a:extLst>
              <a:ext uri="{FF2B5EF4-FFF2-40B4-BE49-F238E27FC236}">
                <a16:creationId xmlns:a16="http://schemas.microsoft.com/office/drawing/2014/main" id="{F2592498-921D-9374-82D7-95DC2ED1EF8E}"/>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Tree>
    <p:extLst>
      <p:ext uri="{BB962C8B-B14F-4D97-AF65-F5344CB8AC3E}">
        <p14:creationId xmlns:p14="http://schemas.microsoft.com/office/powerpoint/2010/main" val="1004949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35EC0-F9D3-1DAC-B80E-6231B76F9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7ADF0-838B-78D4-0D05-A86DCA313394}"/>
              </a:ext>
            </a:extLst>
          </p:cNvPr>
          <p:cNvSpPr>
            <a:spLocks noGrp="1"/>
          </p:cNvSpPr>
          <p:nvPr>
            <p:ph type="title"/>
          </p:nvPr>
        </p:nvSpPr>
        <p:spPr/>
        <p:txBody>
          <a:bodyPr>
            <a:normAutofit fontScale="90000"/>
          </a:bodyPr>
          <a:lstStyle/>
          <a:p>
            <a:r>
              <a:rPr lang="en-US" dirty="0"/>
              <a:t>Your role as council members </a:t>
            </a:r>
          </a:p>
        </p:txBody>
      </p:sp>
      <p:sp>
        <p:nvSpPr>
          <p:cNvPr id="5" name="TextBox 4">
            <a:extLst>
              <a:ext uri="{FF2B5EF4-FFF2-40B4-BE49-F238E27FC236}">
                <a16:creationId xmlns:a16="http://schemas.microsoft.com/office/drawing/2014/main" id="{1F8228BD-C409-BF67-D9C6-E4FBC9FA7576}"/>
              </a:ext>
            </a:extLst>
          </p:cNvPr>
          <p:cNvSpPr txBox="1"/>
          <p:nvPr/>
        </p:nvSpPr>
        <p:spPr>
          <a:xfrm>
            <a:off x="598713" y="2532880"/>
            <a:ext cx="11327191" cy="2803268"/>
          </a:xfrm>
          <a:prstGeom prst="rect">
            <a:avLst/>
          </a:prstGeom>
          <a:noFill/>
        </p:spPr>
        <p:txBody>
          <a:bodyPr wrap="square" lIns="91440" tIns="45720" rIns="91440" bIns="45720" anchor="t">
            <a:spAutoFit/>
          </a:bodyPr>
          <a:lstStyle/>
          <a:p>
            <a:pPr marL="857250" indent="-857250">
              <a:lnSpc>
                <a:spcPct val="107000"/>
              </a:lnSpc>
              <a:spcAft>
                <a:spcPts val="8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Lst>
            </a:pPr>
            <a:r>
              <a:rPr lang="en-US" sz="3200" dirty="0">
                <a:latin typeface="Franklin Gothic"/>
                <a:ea typeface="Calibri"/>
                <a:cs typeface="Segoe UI"/>
              </a:rPr>
              <a:t>9.  </a:t>
            </a:r>
            <a:r>
              <a:rPr lang="en-US" sz="3200" dirty="0">
                <a:latin typeface="Franklin Gothic"/>
                <a:ea typeface="Calibri"/>
                <a:cs typeface="Arial"/>
              </a:rPr>
              <a:t>To </a:t>
            </a:r>
            <a:r>
              <a:rPr lang="en-US" sz="3200" b="1" dirty="0">
                <a:latin typeface="Franklin Gothic"/>
                <a:ea typeface="Calibri"/>
                <a:cs typeface="Arial"/>
              </a:rPr>
              <a:t>recommend </a:t>
            </a:r>
            <a:r>
              <a:rPr lang="en-US" sz="3200" dirty="0">
                <a:latin typeface="Franklin Gothic"/>
                <a:ea typeface="Calibri"/>
                <a:cs typeface="Arial"/>
              </a:rPr>
              <a:t>and encourage the use of program resources produced or approved by the Evangelical Lutheran Church in America.</a:t>
            </a:r>
            <a:endParaRPr lang="en-US" sz="3200">
              <a:latin typeface="Franklin Gothic"/>
            </a:endParaRPr>
          </a:p>
          <a:p>
            <a:pPr marL="857250" indent="-857250">
              <a:lnSpc>
                <a:spcPct val="107000"/>
              </a:lnSpc>
              <a:spcAft>
                <a:spcPts val="8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Lst>
            </a:pPr>
            <a:r>
              <a:rPr lang="en-US" sz="3200" dirty="0">
                <a:latin typeface="Franklin Gothic"/>
                <a:ea typeface="Calibri"/>
                <a:cs typeface="Arial"/>
              </a:rPr>
              <a:t>10. </a:t>
            </a:r>
            <a:r>
              <a:rPr lang="en-US" sz="3200" dirty="0">
                <a:effectLst/>
                <a:latin typeface="Franklin Gothic"/>
                <a:ea typeface="Calibri"/>
                <a:cs typeface="Arial"/>
              </a:rPr>
              <a:t>To seek out and </a:t>
            </a:r>
            <a:r>
              <a:rPr lang="en-US" sz="3200" b="1" dirty="0">
                <a:effectLst/>
                <a:latin typeface="Franklin Gothic"/>
                <a:ea typeface="Calibri"/>
                <a:cs typeface="Arial"/>
              </a:rPr>
              <a:t>encourage qualified persons to prepare for the ministry</a:t>
            </a:r>
            <a:r>
              <a:rPr lang="en-US" sz="3200" dirty="0">
                <a:effectLst/>
                <a:latin typeface="Franklin Gothic"/>
                <a:ea typeface="Calibri"/>
                <a:cs typeface="Arial"/>
              </a:rPr>
              <a:t> of the Gospel.</a:t>
            </a:r>
            <a:endParaRPr lang="en-US" sz="3200">
              <a:latin typeface="Franklin Gothic"/>
            </a:endParaRPr>
          </a:p>
        </p:txBody>
      </p:sp>
      <p:pic>
        <p:nvPicPr>
          <p:cNvPr id="6" name="Picture 5" descr="A logo with a cross in the middle&#10;&#10;AI-generated content may be incorrect.">
            <a:extLst>
              <a:ext uri="{FF2B5EF4-FFF2-40B4-BE49-F238E27FC236}">
                <a16:creationId xmlns:a16="http://schemas.microsoft.com/office/drawing/2014/main" id="{ACA454A5-3C39-800A-1D8F-62BC1FF8626B}"/>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Tree>
    <p:extLst>
      <p:ext uri="{BB962C8B-B14F-4D97-AF65-F5344CB8AC3E}">
        <p14:creationId xmlns:p14="http://schemas.microsoft.com/office/powerpoint/2010/main" val="4150375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C074-EEC7-E8D7-9364-A1ACE7B5BC8A}"/>
              </a:ext>
            </a:extLst>
          </p:cNvPr>
          <p:cNvSpPr>
            <a:spLocks noGrp="1"/>
          </p:cNvSpPr>
          <p:nvPr>
            <p:ph type="title"/>
          </p:nvPr>
        </p:nvSpPr>
        <p:spPr/>
        <p:txBody>
          <a:bodyPr/>
          <a:lstStyle/>
          <a:p>
            <a:r>
              <a:rPr lang="en-US" dirty="0"/>
              <a:t>Executive Officers </a:t>
            </a:r>
          </a:p>
        </p:txBody>
      </p:sp>
      <p:sp>
        <p:nvSpPr>
          <p:cNvPr id="3" name="Content Placeholder 2">
            <a:extLst>
              <a:ext uri="{FF2B5EF4-FFF2-40B4-BE49-F238E27FC236}">
                <a16:creationId xmlns:a16="http://schemas.microsoft.com/office/drawing/2014/main" id="{5CF16B3E-6692-CD3F-FDB5-50CC7C8AC0F2}"/>
              </a:ext>
            </a:extLst>
          </p:cNvPr>
          <p:cNvSpPr>
            <a:spLocks noGrp="1"/>
          </p:cNvSpPr>
          <p:nvPr>
            <p:ph idx="1"/>
          </p:nvPr>
        </p:nvSpPr>
        <p:spPr>
          <a:xfrm>
            <a:off x="557086" y="2666473"/>
            <a:ext cx="8156604" cy="3669792"/>
          </a:xfrm>
        </p:spPr>
        <p:txBody>
          <a:bodyPr vert="horz" lIns="91440" tIns="45720" rIns="91440" bIns="45720" rtlCol="0" anchor="t">
            <a:normAutofit fontScale="62500" lnSpcReduction="20000"/>
          </a:bodyPr>
          <a:lstStyle/>
          <a:p>
            <a:r>
              <a:rPr lang="en-US" sz="3200" dirty="0"/>
              <a:t>President - </a:t>
            </a:r>
            <a:r>
              <a:rPr lang="en-US" dirty="0"/>
              <a:t>The President of the congregation shall preside at congregation meetings and Congregation Council meetings. The President, in consultation with the pastor(s) and the officers of the congregation shall be responsible for the appointment of all congregation committee chairpersons </a:t>
            </a:r>
            <a:r>
              <a:rPr lang="en-US" sz="3200" dirty="0"/>
              <a:t> </a:t>
            </a:r>
          </a:p>
          <a:p>
            <a:r>
              <a:rPr lang="en-US" sz="3200" dirty="0"/>
              <a:t>VP - </a:t>
            </a:r>
            <a:r>
              <a:rPr lang="en-US" dirty="0"/>
              <a:t>shall function in the role of </a:t>
            </a:r>
            <a:r>
              <a:rPr lang="en-US" b="1" dirty="0"/>
              <a:t>President </a:t>
            </a:r>
            <a:r>
              <a:rPr lang="en-US" dirty="0"/>
              <a:t>whenever that officer is absent or that role unfilled. In addition, the vice president shall chair the Executive Committee, in consultation with the </a:t>
            </a:r>
            <a:r>
              <a:rPr lang="en-US" b="1" dirty="0"/>
              <a:t>President</a:t>
            </a:r>
            <a:r>
              <a:rPr lang="en-US" dirty="0"/>
              <a:t>. </a:t>
            </a:r>
            <a:endParaRPr lang="en-US" sz="3200" dirty="0"/>
          </a:p>
          <a:p>
            <a:r>
              <a:rPr lang="en-US" sz="3200" dirty="0"/>
              <a:t>Secretary - </a:t>
            </a:r>
            <a:r>
              <a:rPr lang="en-US" dirty="0"/>
              <a:t>The Secretary of the congregation shall keep accurate minutes of all meetings of the congregation and of the Congregation Council in a volume provided by the congregation, which shall be preserved permanently in its archives. </a:t>
            </a:r>
            <a:endParaRPr lang="en-US" sz="3200" dirty="0"/>
          </a:p>
          <a:p>
            <a:r>
              <a:rPr lang="en-US" sz="3200" dirty="0"/>
              <a:t>Treasurer - </a:t>
            </a:r>
            <a:r>
              <a:rPr lang="en-US" dirty="0"/>
              <a:t>The Treasurer shall keep the books of account of the congregation. The Treasurer shall receive from the Financial Secretary all funds and disburse them on proper orders, making monthly remittance of benevolence receipts to the treasurer of the synod. </a:t>
            </a:r>
            <a:endParaRPr lang="en-US" sz="3200" dirty="0"/>
          </a:p>
        </p:txBody>
      </p:sp>
      <p:pic>
        <p:nvPicPr>
          <p:cNvPr id="5" name="Picture 4" descr="A logo with a cross in the middle&#10;&#10;AI-generated content may be incorrect.">
            <a:extLst>
              <a:ext uri="{FF2B5EF4-FFF2-40B4-BE49-F238E27FC236}">
                <a16:creationId xmlns:a16="http://schemas.microsoft.com/office/drawing/2014/main" id="{DE09638C-CCC3-7A82-06BE-F38D29057B92}"/>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pic>
        <p:nvPicPr>
          <p:cNvPr id="6" name="Graphic 5" descr="Children outline">
            <a:extLst>
              <a:ext uri="{FF2B5EF4-FFF2-40B4-BE49-F238E27FC236}">
                <a16:creationId xmlns:a16="http://schemas.microsoft.com/office/drawing/2014/main" id="{2F42A732-CC59-1503-C979-69AA22AE29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17623" y="1934307"/>
            <a:ext cx="2937608" cy="2921977"/>
          </a:xfrm>
          <a:prstGeom prst="rect">
            <a:avLst/>
          </a:prstGeom>
        </p:spPr>
      </p:pic>
    </p:spTree>
    <p:extLst>
      <p:ext uri="{BB962C8B-B14F-4D97-AF65-F5344CB8AC3E}">
        <p14:creationId xmlns:p14="http://schemas.microsoft.com/office/powerpoint/2010/main" val="4259608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8009-03C9-C54C-C64E-73088DFBBD84}"/>
              </a:ext>
            </a:extLst>
          </p:cNvPr>
          <p:cNvSpPr>
            <a:spLocks noGrp="1"/>
          </p:cNvSpPr>
          <p:nvPr>
            <p:ph type="title"/>
          </p:nvPr>
        </p:nvSpPr>
        <p:spPr/>
        <p:txBody>
          <a:bodyPr/>
          <a:lstStyle/>
          <a:p>
            <a:r>
              <a:rPr lang="en-US" dirty="0"/>
              <a:t>The role of the pastor </a:t>
            </a:r>
          </a:p>
        </p:txBody>
      </p:sp>
      <p:sp>
        <p:nvSpPr>
          <p:cNvPr id="3" name="Content Placeholder 2">
            <a:extLst>
              <a:ext uri="{FF2B5EF4-FFF2-40B4-BE49-F238E27FC236}">
                <a16:creationId xmlns:a16="http://schemas.microsoft.com/office/drawing/2014/main" id="{F489D44A-530F-9961-8459-E6754F22C39B}"/>
              </a:ext>
            </a:extLst>
          </p:cNvPr>
          <p:cNvSpPr>
            <a:spLocks noGrp="1"/>
          </p:cNvSpPr>
          <p:nvPr>
            <p:ph idx="1"/>
          </p:nvPr>
        </p:nvSpPr>
        <p:spPr/>
        <p:txBody>
          <a:bodyPr vert="horz" lIns="91440" tIns="45720" rIns="91440" bIns="45720" rtlCol="0" anchor="t">
            <a:noAutofit/>
          </a:bodyPr>
          <a:lstStyle/>
          <a:p>
            <a:r>
              <a:rPr lang="en-US" dirty="0"/>
              <a:t>Every minister of Word and Sacrament shall:</a:t>
            </a:r>
          </a:p>
          <a:p>
            <a:pPr marL="514350" indent="-514350">
              <a:buFont typeface="+mj-lt"/>
              <a:buAutoNum type="arabicPeriod"/>
            </a:pPr>
            <a:r>
              <a:rPr lang="en-US" dirty="0"/>
              <a:t>preach the Word;</a:t>
            </a:r>
          </a:p>
          <a:p>
            <a:pPr marL="514350" indent="-514350">
              <a:buFont typeface="+mj-lt"/>
              <a:buAutoNum type="arabicPeriod"/>
            </a:pPr>
            <a:r>
              <a:rPr lang="en-US" dirty="0"/>
              <a:t>administer the sacraments;</a:t>
            </a:r>
          </a:p>
          <a:p>
            <a:pPr marL="514350" indent="-514350">
              <a:buFont typeface="+mj-lt"/>
              <a:buAutoNum type="arabicPeriod"/>
            </a:pPr>
            <a:r>
              <a:rPr lang="en-US" dirty="0"/>
              <a:t>conduct public worship;</a:t>
            </a:r>
          </a:p>
          <a:p>
            <a:pPr marL="514350" indent="-514350">
              <a:buFont typeface="+mj-lt"/>
              <a:buAutoNum type="arabicPeriod"/>
            </a:pPr>
            <a:r>
              <a:rPr lang="en-US" dirty="0"/>
              <a:t>provide pastoral care;</a:t>
            </a:r>
          </a:p>
          <a:p>
            <a:pPr marL="514350" indent="-514350">
              <a:buFont typeface="+mj-lt"/>
              <a:buAutoNum type="arabicPeriod"/>
            </a:pPr>
            <a:r>
              <a:rPr lang="en-US" dirty="0"/>
              <a:t>seek out and encourage qualified persons to prepare for the ministry of the Gospel;</a:t>
            </a:r>
          </a:p>
          <a:p>
            <a:r>
              <a:rPr lang="en-US" dirty="0"/>
              <a:t>				</a:t>
            </a:r>
          </a:p>
        </p:txBody>
      </p:sp>
      <p:pic>
        <p:nvPicPr>
          <p:cNvPr id="5" name="Picture 4" descr="A logo with a cross in the middle&#10;&#10;AI-generated content may be incorrect.">
            <a:extLst>
              <a:ext uri="{FF2B5EF4-FFF2-40B4-BE49-F238E27FC236}">
                <a16:creationId xmlns:a16="http://schemas.microsoft.com/office/drawing/2014/main" id="{B12B0C50-256F-B425-5718-1F6B6D2D5FB9}"/>
              </a:ext>
            </a:extLst>
          </p:cNvPr>
          <p:cNvPicPr>
            <a:picLocks noChangeAspect="1"/>
          </p:cNvPicPr>
          <p:nvPr/>
        </p:nvPicPr>
        <p:blipFill>
          <a:blip r:embed="rId2">
            <a:alphaModFix amt="16000"/>
            <a:extLst>
              <a:ext uri="{BEBA8EAE-BF5A-486C-A8C5-ECC9F3942E4B}">
                <a14:imgProps xmlns:a14="http://schemas.microsoft.com/office/drawing/2010/main">
                  <a14:imgLayer r:embed="rId3">
                    <a14:imgEffect>
                      <a14:saturation sat="85000"/>
                    </a14:imgEffect>
                  </a14:imgLayer>
                </a14:imgProps>
              </a:ext>
            </a:extLst>
          </a:blip>
          <a:srcRect l="37620" r="37952" b="36920"/>
          <a:stretch/>
        </p:blipFill>
        <p:spPr>
          <a:xfrm>
            <a:off x="8479408" y="3019546"/>
            <a:ext cx="3953658" cy="4389628"/>
          </a:xfrm>
          <a:prstGeom prst="ellipse">
            <a:avLst/>
          </a:prstGeom>
          <a:ln>
            <a:noFill/>
          </a:ln>
          <a:effectLst>
            <a:softEdge rad="112500"/>
          </a:effectLst>
        </p:spPr>
      </p:pic>
    </p:spTree>
    <p:extLst>
      <p:ext uri="{BB962C8B-B14F-4D97-AF65-F5344CB8AC3E}">
        <p14:creationId xmlns:p14="http://schemas.microsoft.com/office/powerpoint/2010/main" val="1171883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JuxtaposeVTI">
  <a:themeElements>
    <a:clrScheme name="JuxtaposeVTI">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JuxtaposeVTI">
      <a:majorFont>
        <a:latin typeface="Franklin Gothic Demi Cond" panose="020B0706030402020204"/>
        <a:ea typeface=""/>
        <a:cs typeface=""/>
      </a:majorFont>
      <a:minorFont>
        <a:latin typeface="Franklin Gothic Medium" panose="020B0603020102020204"/>
        <a:ea typeface=""/>
        <a:cs typeface=""/>
      </a:minorFont>
    </a:fontScheme>
    <a:fmtScheme name="Juxtapose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B0236716-CA63-41C1-B6AD-997AE15F064B}" vid="{0E0AE8FC-D493-434E-BDCC-ED5FFB2DAEE7}"/>
    </a:ext>
  </a:extLst>
</a:theme>
</file>

<file path=docProps/app.xml><?xml version="1.0" encoding="utf-8"?>
<Properties xmlns="http://schemas.openxmlformats.org/officeDocument/2006/extended-properties" xmlns:vt="http://schemas.openxmlformats.org/officeDocument/2006/docPropsVTypes">
  <TotalTime>37</TotalTime>
  <Words>2159</Words>
  <Application>Microsoft Office PowerPoint</Application>
  <PresentationFormat>Widescreen</PresentationFormat>
  <Paragraphs>219</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JuxtaposeVTI</vt:lpstr>
      <vt:lpstr>Council Officers Gathering </vt:lpstr>
      <vt:lpstr>Welcome </vt:lpstr>
      <vt:lpstr>Your role as council members </vt:lpstr>
      <vt:lpstr>Your role as council members </vt:lpstr>
      <vt:lpstr>Your role as council members </vt:lpstr>
      <vt:lpstr>Your role as council members </vt:lpstr>
      <vt:lpstr>Your role as council members </vt:lpstr>
      <vt:lpstr>Executive Officers </vt:lpstr>
      <vt:lpstr>The role of the pastor </vt:lpstr>
      <vt:lpstr>The rolE of the pastor </vt:lpstr>
      <vt:lpstr>The rolE of the pastor </vt:lpstr>
      <vt:lpstr>The rolE of the pastor </vt:lpstr>
      <vt:lpstr>The work of the church</vt:lpstr>
      <vt:lpstr>The work of the church</vt:lpstr>
      <vt:lpstr>The work of the church</vt:lpstr>
      <vt:lpstr>The work of the church</vt:lpstr>
      <vt:lpstr>The work of the church</vt:lpstr>
      <vt:lpstr>The work of the church</vt:lpstr>
      <vt:lpstr>The work of the church</vt:lpstr>
      <vt:lpstr>The work of the church</vt:lpstr>
      <vt:lpstr>The work of the church</vt:lpstr>
      <vt:lpstr>The work of the church</vt:lpstr>
      <vt:lpstr>What the heck is a Synod? </vt:lpstr>
      <vt:lpstr>Doing ministry together </vt:lpstr>
      <vt:lpstr>Doing ministry together </vt:lpstr>
      <vt:lpstr>Doing ministry together </vt:lpstr>
      <vt:lpstr>SEPA Synod </vt:lpstr>
      <vt:lpstr>SEPA Synod </vt:lpstr>
      <vt:lpstr>Synod Council </vt:lpstr>
      <vt:lpstr>Synod Council </vt:lpstr>
      <vt:lpstr>Synod Council </vt:lpstr>
      <vt:lpstr>Synod Council </vt:lpstr>
      <vt:lpstr>Synod Council </vt:lpstr>
      <vt:lpstr>Synod Council </vt:lpstr>
      <vt:lpstr>Synod Council </vt:lpstr>
      <vt:lpstr>Synod Staff </vt:lpstr>
      <vt:lpstr>Synod Staff </vt:lpstr>
      <vt:lpstr>Synod Staff </vt:lpstr>
      <vt:lpstr>Synod Staff </vt:lpstr>
      <vt:lpstr>Deans </vt:lpstr>
      <vt:lpstr>Love Revolution </vt:lpstr>
      <vt:lpstr>Faith Alive </vt:lpstr>
      <vt:lpstr>Ponder Anew </vt:lpstr>
      <vt:lpstr>Synod Assembly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Officers Gathering </dc:title>
  <dc:creator>Bryan Penman</dc:creator>
  <cp:lastModifiedBy>Bryan Penman</cp:lastModifiedBy>
  <cp:revision>826</cp:revision>
  <dcterms:created xsi:type="dcterms:W3CDTF">2025-02-16T00:46:02Z</dcterms:created>
  <dcterms:modified xsi:type="dcterms:W3CDTF">2025-02-25T14:46:10Z</dcterms:modified>
</cp:coreProperties>
</file>