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4" r:id="rId7"/>
    <p:sldId id="268" r:id="rId8"/>
    <p:sldId id="267" r:id="rId9"/>
    <p:sldId id="269" r:id="rId10"/>
    <p:sldId id="263" r:id="rId11"/>
    <p:sldId id="270" r:id="rId12"/>
    <p:sldId id="271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1300"/>
    <a:srgbClr val="514123"/>
    <a:srgbClr val="A18045"/>
    <a:srgbClr val="3C2033"/>
    <a:srgbClr val="2D223A"/>
    <a:srgbClr val="5F00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1" autoAdjust="0"/>
    <p:restoredTop sz="97691" autoAdjust="0"/>
  </p:normalViewPr>
  <p:slideViewPr>
    <p:cSldViewPr snapToGrid="0" snapToObjects="1">
      <p:cViewPr>
        <p:scale>
          <a:sx n="60" d="100"/>
          <a:sy n="60" d="100"/>
        </p:scale>
        <p:origin x="-96" y="-3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38E1-BCBA-E54D-9ED8-9621781590EA}" type="datetimeFigureOut">
              <a:rPr lang="en-US" smtClean="0"/>
              <a:t>11/6/14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935B2-62B2-7547-8F63-87A436CEF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586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38E1-BCBA-E54D-9ED8-9621781590EA}" type="datetimeFigureOut">
              <a:rPr lang="en-US" smtClean="0"/>
              <a:t>11/6/14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935B2-62B2-7547-8F63-87A436CEF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587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38E1-BCBA-E54D-9ED8-9621781590EA}" type="datetimeFigureOut">
              <a:rPr lang="en-US" smtClean="0"/>
              <a:t>11/6/14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935B2-62B2-7547-8F63-87A436CEF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056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38E1-BCBA-E54D-9ED8-9621781590EA}" type="datetimeFigureOut">
              <a:rPr lang="en-US" smtClean="0"/>
              <a:t>11/6/14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935B2-62B2-7547-8F63-87A436CEF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801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38E1-BCBA-E54D-9ED8-9621781590EA}" type="datetimeFigureOut">
              <a:rPr lang="en-US" smtClean="0"/>
              <a:t>11/6/14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935B2-62B2-7547-8F63-87A436CEF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11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38E1-BCBA-E54D-9ED8-9621781590EA}" type="datetimeFigureOut">
              <a:rPr lang="en-US" smtClean="0"/>
              <a:t>11/6/14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935B2-62B2-7547-8F63-87A436CEF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247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38E1-BCBA-E54D-9ED8-9621781590EA}" type="datetimeFigureOut">
              <a:rPr lang="en-US" smtClean="0"/>
              <a:t>11/6/14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935B2-62B2-7547-8F63-87A436CEF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990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38E1-BCBA-E54D-9ED8-9621781590EA}" type="datetimeFigureOut">
              <a:rPr lang="en-US" smtClean="0"/>
              <a:t>11/6/14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935B2-62B2-7547-8F63-87A436CEF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540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38E1-BCBA-E54D-9ED8-9621781590EA}" type="datetimeFigureOut">
              <a:rPr lang="en-US" smtClean="0"/>
              <a:t>11/6/14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935B2-62B2-7547-8F63-87A436CEF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293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38E1-BCBA-E54D-9ED8-9621781590EA}" type="datetimeFigureOut">
              <a:rPr lang="en-US" smtClean="0"/>
              <a:t>11/6/14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935B2-62B2-7547-8F63-87A436CEF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181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38E1-BCBA-E54D-9ED8-9621781590EA}" type="datetimeFigureOut">
              <a:rPr lang="en-US" smtClean="0"/>
              <a:t>11/6/14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935B2-62B2-7547-8F63-87A436CEF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673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B838E1-BCBA-E54D-9ED8-9621781590EA}" type="datetimeFigureOut">
              <a:rPr lang="en-US" smtClean="0"/>
              <a:t>11/6/14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9935B2-62B2-7547-8F63-87A436CEF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955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evine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9"/>
          <a:stretch/>
        </p:blipFill>
        <p:spPr>
          <a:xfrm>
            <a:off x="0" y="0"/>
            <a:ext cx="9144000" cy="68646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flipH="1"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50000">
                <a:schemeClr val="bg1">
                  <a:alpha val="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632" y="4858611"/>
            <a:ext cx="8171594" cy="1999390"/>
          </a:xfrm>
        </p:spPr>
        <p:txBody>
          <a:bodyPr>
            <a:noAutofit/>
          </a:bodyPr>
          <a:lstStyle/>
          <a:p>
            <a:pPr algn="r">
              <a:lnSpc>
                <a:spcPts val="6600"/>
              </a:lnSpc>
            </a:pPr>
            <a:r>
              <a:rPr lang="en-US" sz="6600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WHERE’S </a:t>
            </a:r>
            <a:br>
              <a:rPr lang="en-US" sz="6600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</a:br>
            <a:r>
              <a:rPr lang="en-US" sz="6600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THE FRUIT</a:t>
            </a:r>
            <a:r>
              <a:rPr lang="en-US" sz="7200" dirty="0" smtClean="0">
                <a:solidFill>
                  <a:schemeClr val="bg1"/>
                </a:solidFill>
                <a:latin typeface="+mn-lt"/>
                <a:cs typeface="Arial"/>
              </a:rPr>
              <a:t>?</a:t>
            </a:r>
            <a:endParaRPr lang="en-US" sz="6600" dirty="0">
              <a:solidFill>
                <a:schemeClr val="bg1"/>
              </a:solidFill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7367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runing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flipH="1"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3C2033">
                  <a:alpha val="77000"/>
                </a:srgbClr>
              </a:gs>
              <a:gs pos="83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150614" y="4605717"/>
            <a:ext cx="8018542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6600" spc="-15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BIBLICAL TEACHING </a:t>
            </a:r>
            <a:br>
              <a:rPr lang="en-US" sz="6600" spc="-150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6600" spc="-15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&amp; PREACHING </a:t>
            </a:r>
            <a:endParaRPr lang="en-US" sz="6600" spc="-15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18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sc_0110_3_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8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flipH="1" flipV="1"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  <a:alpha val="79000"/>
                </a:schemeClr>
              </a:gs>
              <a:gs pos="46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10144" y="43926"/>
            <a:ext cx="5775940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 GENEROUS </a:t>
            </a:r>
            <a:br>
              <a:rPr lang="en-US" sz="6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6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PASTOR</a:t>
            </a:r>
            <a:endParaRPr lang="en-US" sz="6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461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Vine and Grape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7" r="17288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flipH="1"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  <a:alpha val="82000"/>
                </a:schemeClr>
              </a:gs>
              <a:gs pos="81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709448" y="3629507"/>
            <a:ext cx="7725104" cy="3041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600"/>
              </a:lnSpc>
            </a:pPr>
            <a:r>
              <a:rPr lang="en-US" sz="4000" i="1" dirty="0">
                <a:solidFill>
                  <a:schemeClr val="bg1"/>
                </a:solidFill>
                <a:latin typeface="Century Gothic" panose="020B0502020202020204" pitchFamily="34" charset="0"/>
              </a:rPr>
              <a:t>“I am the vine, you are the branches.  Those who abide in me and I in them bear     much fruit.”   </a:t>
            </a:r>
            <a:r>
              <a:rPr lang="en-US" sz="4400" i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4400" i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en-US" sz="4400" i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2000" i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John </a:t>
            </a:r>
            <a:r>
              <a:rPr lang="en-US" sz="2000" i="1" dirty="0">
                <a:solidFill>
                  <a:schemeClr val="bg1"/>
                </a:solidFill>
                <a:latin typeface="Century Gothic" panose="020B0502020202020204" pitchFamily="34" charset="0"/>
              </a:rPr>
              <a:t>15:5</a:t>
            </a:r>
            <a:r>
              <a:rPr lang="en-US" sz="4400" i="1" dirty="0">
                <a:solidFill>
                  <a:schemeClr val="bg1"/>
                </a:solidFill>
                <a:latin typeface="Century Gothic" panose="020B0502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793596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unligh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18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81000">
                <a:schemeClr val="bg1">
                  <a:alpha val="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581211" y="3812987"/>
            <a:ext cx="7948706" cy="2683347"/>
          </a:xfrm>
        </p:spPr>
        <p:txBody>
          <a:bodyPr>
            <a:normAutofit/>
          </a:bodyPr>
          <a:lstStyle/>
          <a:p>
            <a:pPr algn="l">
              <a:lnSpc>
                <a:spcPts val="3900"/>
              </a:lnSpc>
            </a:pPr>
            <a:r>
              <a:rPr lang="en-US" sz="4000" i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“The fruit of the Spirit is love, joy, peace, patience, kindness, generosity, faithfulness, gentleness, and self control.”</a:t>
            </a:r>
            <a:br>
              <a:rPr lang="en-US" sz="4000" i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</a:br>
            <a:r>
              <a:rPr lang="en-US" sz="2000" i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Galatians 5:22-23 </a:t>
            </a:r>
            <a:endParaRPr lang="en-US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731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ystery-seed-54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sp>
        <p:nvSpPr>
          <p:cNvPr id="4" name="Rectangle 3"/>
          <p:cNvSpPr/>
          <p:nvPr/>
        </p:nvSpPr>
        <p:spPr>
          <a:xfrm flipH="1"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514123">
                  <a:alpha val="81961"/>
                </a:srgbClr>
              </a:gs>
              <a:gs pos="63000">
                <a:schemeClr val="bg1">
                  <a:alpha val="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64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oil 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flipH="1"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261300">
                  <a:alpha val="81000"/>
                </a:srgbClr>
              </a:gs>
              <a:gs pos="50000">
                <a:schemeClr val="bg1">
                  <a:alpha val="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40085" y="300250"/>
            <a:ext cx="6037885" cy="2115404"/>
          </a:xfrm>
        </p:spPr>
        <p:txBody>
          <a:bodyPr>
            <a:noAutofit/>
          </a:bodyPr>
          <a:lstStyle/>
          <a:p>
            <a:pPr algn="l"/>
            <a:r>
              <a:rPr lang="en-US" sz="6600" i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ABUNDANCE &amp; GRATITUDE</a:t>
            </a:r>
            <a:endParaRPr lang="en-US" sz="6600" i="1" dirty="0">
              <a:solidFill>
                <a:schemeClr val="bg1"/>
              </a:solidFill>
              <a:latin typeface="Century Gothic" panose="020B0502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771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unshin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2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flipH="1"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  <a:alpha val="84000"/>
                </a:schemeClr>
              </a:gs>
              <a:gs pos="53000">
                <a:schemeClr val="bg1">
                  <a:alpha val="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06070" y="4544704"/>
            <a:ext cx="7413812" cy="2141472"/>
          </a:xfrm>
        </p:spPr>
        <p:txBody>
          <a:bodyPr>
            <a:noAutofit/>
          </a:bodyPr>
          <a:lstStyle/>
          <a:p>
            <a:pPr algn="r"/>
            <a:r>
              <a:rPr lang="en-US" sz="6600" i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 A COMPELLING VISION</a:t>
            </a:r>
            <a:endParaRPr lang="en-US" sz="6600" i="1" dirty="0">
              <a:solidFill>
                <a:schemeClr val="bg1"/>
              </a:solidFill>
              <a:latin typeface="Century Gothic" panose="020B0502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7695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es_field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3"/>
          <a:stretch/>
        </p:blipFill>
        <p:spPr>
          <a:xfrm>
            <a:off x="-1" y="0"/>
            <a:ext cx="9144001" cy="685264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7"/>
          <a:stretch/>
        </p:blipFill>
        <p:spPr bwMode="auto">
          <a:xfrm>
            <a:off x="-42863" y="4435"/>
            <a:ext cx="9229726" cy="690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16" b="3524"/>
          <a:stretch/>
        </p:blipFill>
        <p:spPr bwMode="auto">
          <a:xfrm>
            <a:off x="-42863" y="4435"/>
            <a:ext cx="9229726" cy="685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879" y="4645893"/>
            <a:ext cx="9114122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3200"/>
              </a:lnSpc>
            </a:pPr>
            <a:r>
              <a:rPr lang="en-US" sz="3200" dirty="0" smtClean="0">
                <a:solidFill>
                  <a:prstClr val="white"/>
                </a:solidFill>
                <a:latin typeface="Century Gothic" panose="020B0502020202020204" pitchFamily="34" charset="0"/>
                <a:cs typeface="Arial"/>
              </a:rPr>
              <a:t>What does god want to do </a:t>
            </a:r>
            <a:r>
              <a:rPr lang="en-US" sz="3200" i="1" dirty="0" smtClean="0">
                <a:solidFill>
                  <a:prstClr val="white"/>
                </a:solidFill>
                <a:latin typeface="Century Gothic" panose="020B0502020202020204" pitchFamily="34" charset="0"/>
                <a:cs typeface="Arial"/>
              </a:rPr>
              <a:t>in</a:t>
            </a:r>
            <a:r>
              <a:rPr lang="en-US" sz="3200" dirty="0" smtClean="0">
                <a:solidFill>
                  <a:prstClr val="white"/>
                </a:solidFill>
                <a:latin typeface="Century Gothic" panose="020B0502020202020204" pitchFamily="34" charset="0"/>
                <a:cs typeface="Arial"/>
              </a:rPr>
              <a:t> &amp; </a:t>
            </a:r>
            <a:r>
              <a:rPr lang="en-US" sz="3200" i="1" dirty="0" smtClean="0">
                <a:solidFill>
                  <a:prstClr val="white"/>
                </a:solidFill>
                <a:latin typeface="Century Gothic" panose="020B0502020202020204" pitchFamily="34" charset="0"/>
                <a:cs typeface="Arial"/>
              </a:rPr>
              <a:t>through</a:t>
            </a:r>
            <a:r>
              <a:rPr lang="en-US" sz="3200" dirty="0" smtClean="0">
                <a:solidFill>
                  <a:prstClr val="white"/>
                </a:solidFill>
                <a:latin typeface="Century Gothic" panose="020B0502020202020204" pitchFamily="34" charset="0"/>
                <a:cs typeface="Arial"/>
              </a:rPr>
              <a:t> </a:t>
            </a:r>
            <a:br>
              <a:rPr lang="en-US" sz="3200" dirty="0" smtClean="0">
                <a:solidFill>
                  <a:prstClr val="white"/>
                </a:solidFill>
                <a:latin typeface="Century Gothic" panose="020B0502020202020204" pitchFamily="34" charset="0"/>
                <a:cs typeface="Arial"/>
              </a:rPr>
            </a:br>
            <a:r>
              <a:rPr lang="en-US" sz="3200" dirty="0" smtClean="0">
                <a:solidFill>
                  <a:prstClr val="white"/>
                </a:solidFill>
                <a:latin typeface="Century Gothic" panose="020B0502020202020204" pitchFamily="34" charset="0"/>
                <a:cs typeface="Arial"/>
              </a:rPr>
              <a:t>your congregation</a:t>
            </a:r>
            <a:r>
              <a:rPr lang="en-US" sz="3200" dirty="0" smtClean="0">
                <a:solidFill>
                  <a:prstClr val="white"/>
                </a:solidFill>
                <a:cs typeface="Arial"/>
              </a:rPr>
              <a:t>?</a:t>
            </a:r>
            <a:r>
              <a:rPr lang="en-US" sz="3200" dirty="0" smtClean="0">
                <a:solidFill>
                  <a:prstClr val="white"/>
                </a:solidFill>
                <a:latin typeface="Century Gothic" panose="020B0502020202020204" pitchFamily="34" charset="0"/>
                <a:cs typeface="Arial"/>
              </a:rPr>
              <a:t> </a:t>
            </a:r>
            <a:endParaRPr lang="en-US" sz="3200" dirty="0">
              <a:solidFill>
                <a:prstClr val="white"/>
              </a:solidFill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4235" y="5787030"/>
            <a:ext cx="8785411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3200"/>
              </a:lnSpc>
            </a:pPr>
            <a:r>
              <a:rPr lang="en-US" sz="3200" dirty="0" smtClean="0">
                <a:solidFill>
                  <a:prstClr val="white"/>
                </a:solidFill>
                <a:latin typeface="Century Gothic" panose="020B0502020202020204" pitchFamily="34" charset="0"/>
                <a:cs typeface="Arial"/>
              </a:rPr>
              <a:t>What will enable you to </a:t>
            </a:r>
            <a:br>
              <a:rPr lang="en-US" sz="3200" dirty="0" smtClean="0">
                <a:solidFill>
                  <a:prstClr val="white"/>
                </a:solidFill>
                <a:latin typeface="Century Gothic" panose="020B0502020202020204" pitchFamily="34" charset="0"/>
                <a:cs typeface="Arial"/>
              </a:rPr>
            </a:br>
            <a:r>
              <a:rPr lang="en-US" sz="3200" dirty="0" smtClean="0">
                <a:solidFill>
                  <a:prstClr val="white"/>
                </a:solidFill>
                <a:latin typeface="Century Gothic" panose="020B0502020202020204" pitchFamily="34" charset="0"/>
                <a:cs typeface="Arial"/>
              </a:rPr>
              <a:t>live out this vision</a:t>
            </a:r>
            <a:r>
              <a:rPr lang="en-US" sz="3200" dirty="0" smtClean="0">
                <a:solidFill>
                  <a:prstClr val="white"/>
                </a:solidFill>
                <a:latin typeface="+mj-lt"/>
                <a:cs typeface="Arial"/>
              </a:rPr>
              <a:t>?</a:t>
            </a:r>
            <a:r>
              <a:rPr lang="en-US" sz="3200" dirty="0" smtClean="0">
                <a:solidFill>
                  <a:prstClr val="white"/>
                </a:solidFill>
                <a:latin typeface="Century Gothic" panose="020B0502020202020204" pitchFamily="34" charset="0"/>
                <a:cs typeface="Arial"/>
              </a:rPr>
              <a:t> </a:t>
            </a:r>
            <a:endParaRPr lang="en-US" sz="3200" dirty="0">
              <a:solidFill>
                <a:prstClr val="white"/>
              </a:solidFill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94235" y="417309"/>
            <a:ext cx="8785412" cy="1852925"/>
          </a:xfrm>
        </p:spPr>
        <p:txBody>
          <a:bodyPr>
            <a:noAutofit/>
          </a:bodyPr>
          <a:lstStyle/>
          <a:p>
            <a:pPr>
              <a:lnSpc>
                <a:spcPts val="3900"/>
              </a:lnSpc>
              <a:spcBef>
                <a:spcPts val="0"/>
              </a:spcBef>
            </a:pPr>
            <a:r>
              <a:rPr lang="en-US" sz="4400" i="1" spc="-150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“Where there is no vision, </a:t>
            </a:r>
            <a:br>
              <a:rPr lang="en-US" sz="4400" i="1" spc="-150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</a:br>
            <a:r>
              <a:rPr lang="en-US" sz="4400" i="1" spc="-150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the people perish.</a:t>
            </a:r>
          </a:p>
          <a:p>
            <a:pPr>
              <a:lnSpc>
                <a:spcPts val="3900"/>
              </a:lnSpc>
              <a:spcBef>
                <a:spcPts val="0"/>
              </a:spcBef>
            </a:pPr>
            <a:r>
              <a:rPr lang="en-US" sz="2000" i="1" spc="-150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Proverbs 29:18 </a:t>
            </a:r>
          </a:p>
        </p:txBody>
      </p:sp>
    </p:spTree>
    <p:extLst>
      <p:ext uri="{BB962C8B-B14F-4D97-AF65-F5344CB8AC3E}">
        <p14:creationId xmlns:p14="http://schemas.microsoft.com/office/powerpoint/2010/main" val="3155945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es_along_SR1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8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flipH="1"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2D223A">
                  <a:alpha val="80000"/>
                </a:srgbClr>
              </a:gs>
              <a:gs pos="65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idx="1"/>
          </p:nvPr>
        </p:nvSpPr>
        <p:spPr>
          <a:xfrm>
            <a:off x="352612" y="3648356"/>
            <a:ext cx="8229600" cy="1081300"/>
          </a:xfrm>
        </p:spPr>
        <p:txBody>
          <a:bodyPr>
            <a:normAutofit/>
          </a:bodyPr>
          <a:lstStyle/>
          <a:p>
            <a:pPr marL="0" indent="0" algn="ctr">
              <a:lnSpc>
                <a:spcPts val="3300"/>
              </a:lnSpc>
              <a:spcBef>
                <a:spcPts val="0"/>
              </a:spcBef>
              <a:buNone/>
            </a:pP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What is unique or distinctive about your congregation</a:t>
            </a:r>
            <a:r>
              <a:rPr lang="en-US" dirty="0" smtClean="0">
                <a:solidFill>
                  <a:schemeClr val="bg1"/>
                </a:solidFill>
                <a:latin typeface="+mj-lt"/>
                <a:cs typeface="Arial"/>
              </a:rPr>
              <a:t>?</a:t>
            </a:r>
          </a:p>
        </p:txBody>
      </p:sp>
      <p:sp>
        <p:nvSpPr>
          <p:cNvPr id="2" name="Rectangle 1"/>
          <p:cNvSpPr/>
          <p:nvPr/>
        </p:nvSpPr>
        <p:spPr>
          <a:xfrm>
            <a:off x="2286000" y="4812664"/>
            <a:ext cx="4572000" cy="51552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ts val="3300"/>
              </a:lnSpc>
            </a:pPr>
            <a:r>
              <a:rPr lang="en-US" sz="3200" dirty="0" smtClean="0">
                <a:solidFill>
                  <a:prstClr val="white"/>
                </a:solidFill>
                <a:latin typeface="Century Gothic" panose="020B0502020202020204" pitchFamily="34" charset="0"/>
                <a:cs typeface="Arial"/>
              </a:rPr>
              <a:t>What is your context</a:t>
            </a:r>
            <a:r>
              <a:rPr lang="en-US" sz="3200" dirty="0" smtClean="0">
                <a:solidFill>
                  <a:prstClr val="white"/>
                </a:solidFill>
                <a:latin typeface="+mj-lt"/>
                <a:cs typeface="Arial"/>
              </a:rPr>
              <a:t>?</a:t>
            </a:r>
            <a:endParaRPr lang="en-US" sz="3200" dirty="0">
              <a:solidFill>
                <a:prstClr val="white"/>
              </a:solidFill>
              <a:latin typeface="+mj-lt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1788" y="5661411"/>
            <a:ext cx="8020424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3300"/>
              </a:lnSpc>
            </a:pPr>
            <a:r>
              <a:rPr lang="en-US" sz="3200" dirty="0">
                <a:solidFill>
                  <a:prstClr val="white"/>
                </a:solidFill>
                <a:latin typeface="Century Gothic" panose="020B0502020202020204" pitchFamily="34" charset="0"/>
                <a:cs typeface="Arial"/>
              </a:rPr>
              <a:t>What are other churches doing that you don’t need to do</a:t>
            </a:r>
            <a:r>
              <a:rPr lang="en-US" sz="3200" dirty="0">
                <a:solidFill>
                  <a:prstClr val="white"/>
                </a:solidFill>
                <a:latin typeface="+mj-lt"/>
                <a:cs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60331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2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ome_frontpage_banne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16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flipH="1"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3C2033">
                  <a:alpha val="81000"/>
                </a:srgbClr>
              </a:gs>
              <a:gs pos="83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436339"/>
            <a:ext cx="8229600" cy="1056834"/>
          </a:xfrm>
        </p:spPr>
        <p:txBody>
          <a:bodyPr>
            <a:normAutofit/>
          </a:bodyPr>
          <a:lstStyle/>
          <a:p>
            <a:pPr marL="0" indent="0" algn="ctr">
              <a:lnSpc>
                <a:spcPts val="3000"/>
              </a:lnSpc>
              <a:spcBef>
                <a:spcPts val="0"/>
              </a:spcBef>
              <a:buNone/>
            </a:pP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If your congregation ceased to exist, what would the community miss</a:t>
            </a:r>
            <a:r>
              <a:rPr lang="en-US" dirty="0" smtClean="0">
                <a:solidFill>
                  <a:schemeClr val="bg1"/>
                </a:solidFill>
                <a:latin typeface="+mj-lt"/>
                <a:cs typeface="Arial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4526667"/>
            <a:ext cx="8229600" cy="870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3000"/>
              </a:lnSpc>
            </a:pPr>
            <a:r>
              <a:rPr lang="en-US" sz="320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What are the needs in your community that you feel uniquely gifted to meet</a:t>
            </a:r>
            <a:r>
              <a:rPr lang="en-US" sz="3200" dirty="0" smtClean="0">
                <a:solidFill>
                  <a:schemeClr val="bg1"/>
                </a:solidFill>
                <a:latin typeface="+mj-lt"/>
                <a:cs typeface="Arial"/>
              </a:rPr>
              <a:t>?</a:t>
            </a:r>
            <a:endParaRPr lang="en-US" sz="3200" dirty="0">
              <a:solidFill>
                <a:schemeClr val="bg1"/>
              </a:solidFill>
              <a:latin typeface="+mj-lt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5762271"/>
            <a:ext cx="8229600" cy="870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3000"/>
              </a:lnSpc>
            </a:pPr>
            <a:r>
              <a:rPr lang="en-US" sz="320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Where do you feel God is leading your congregation</a:t>
            </a:r>
            <a:r>
              <a:rPr lang="en-US" sz="3200" dirty="0">
                <a:solidFill>
                  <a:schemeClr val="bg1"/>
                </a:solidFill>
                <a:latin typeface="+mj-lt"/>
                <a:cs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98805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ain_on_a_grapevine_leaf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flipH="1"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3C2033">
                  <a:alpha val="78000"/>
                </a:srgbClr>
              </a:gs>
              <a:gs pos="83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04958" y="4615935"/>
            <a:ext cx="8962710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i="1" spc="-15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TRANSFORMATIONAL </a:t>
            </a:r>
          </a:p>
          <a:p>
            <a:r>
              <a:rPr lang="en-US" sz="6600" i="1" spc="-15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EXPERIENCES</a:t>
            </a:r>
            <a:endParaRPr lang="en-US" sz="6600" i="1" spc="-15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143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3158</TotalTime>
  <Words>152</Words>
  <Application>Microsoft Macintosh PowerPoint</Application>
  <PresentationFormat>On-screen Show (4:3)</PresentationFormat>
  <Paragraphs>19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WHERE’S  THE FRUIT?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Renee LiaBraaten</dc:creator>
  <cp:lastModifiedBy>Renee LiaBraaten</cp:lastModifiedBy>
  <cp:revision>28</cp:revision>
  <dcterms:created xsi:type="dcterms:W3CDTF">2014-11-03T00:57:53Z</dcterms:created>
  <dcterms:modified xsi:type="dcterms:W3CDTF">2014-11-06T12:49:30Z</dcterms:modified>
</cp:coreProperties>
</file>